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AE98632C-16F4-41E1-AEB5-FB4671576060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850D05F2-4B65-4EF3-A76D-B03E1040F0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AE98632C-16F4-41E1-AEB5-FB4671576060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D05F2-4B65-4EF3-A76D-B03E1040F0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AE98632C-16F4-41E1-AEB5-FB4671576060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850D05F2-4B65-4EF3-A76D-B03E1040F098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E98632C-16F4-41E1-AEB5-FB4671576060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50D05F2-4B65-4EF3-A76D-B03E1040F0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AE98632C-16F4-41E1-AEB5-FB4671576060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850D05F2-4B65-4EF3-A76D-B03E1040F09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632C-16F4-41E1-AEB5-FB4671576060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D05F2-4B65-4EF3-A76D-B03E1040F0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E98632C-16F4-41E1-AEB5-FB4671576060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850D05F2-4B65-4EF3-A76D-B03E1040F0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AE98632C-16F4-41E1-AEB5-FB4671576060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850D05F2-4B65-4EF3-A76D-B03E1040F09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AE98632C-16F4-41E1-AEB5-FB4671576060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850D05F2-4B65-4EF3-A76D-B03E1040F09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632C-16F4-41E1-AEB5-FB4671576060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D05F2-4B65-4EF3-A76D-B03E1040F0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8632C-16F4-41E1-AEB5-FB4671576060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D05F2-4B65-4EF3-A76D-B03E1040F09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AE98632C-16F4-41E1-AEB5-FB4671576060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850D05F2-4B65-4EF3-A76D-B03E1040F098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7200" dirty="0" smtClean="0"/>
              <a:t>Проект «Широкая масленица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0544" y="4653136"/>
            <a:ext cx="8062912" cy="1584176"/>
          </a:xfrm>
        </p:spPr>
        <p:txBody>
          <a:bodyPr/>
          <a:lstStyle/>
          <a:p>
            <a:r>
              <a:rPr lang="ru-RU" dirty="0" smtClean="0"/>
              <a:t>. </a:t>
            </a:r>
            <a:r>
              <a:rPr lang="ru-RU" sz="3600" b="1" dirty="0" smtClean="0"/>
              <a:t>Выполнила: </a:t>
            </a:r>
            <a:r>
              <a:rPr lang="ru-RU" sz="3600" b="1" dirty="0" err="1" smtClean="0"/>
              <a:t>Моховикова</a:t>
            </a:r>
            <a:r>
              <a:rPr lang="ru-RU" sz="3600" b="1" dirty="0" smtClean="0"/>
              <a:t> </a:t>
            </a:r>
            <a:r>
              <a:rPr lang="ru-RU" sz="3600" b="1" dirty="0" smtClean="0"/>
              <a:t>О.Е.</a:t>
            </a:r>
            <a:endParaRPr lang="ru-RU" sz="36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dirty="0" smtClean="0"/>
              <a:t>Творческое название</a:t>
            </a:r>
            <a:r>
              <a:rPr lang="ru-RU" dirty="0" smtClean="0"/>
              <a:t>: «Широкая Масленица»</a:t>
            </a:r>
          </a:p>
          <a:p>
            <a:r>
              <a:rPr lang="ru-RU" b="1" dirty="0" smtClean="0"/>
              <a:t>Типология проекта:</a:t>
            </a:r>
            <a:r>
              <a:rPr lang="ru-RU" dirty="0" smtClean="0"/>
              <a:t> познавательный, творческий..</a:t>
            </a:r>
          </a:p>
          <a:p>
            <a:r>
              <a:rPr lang="ru-RU" b="1" dirty="0" smtClean="0"/>
              <a:t>Возрастная категория детей:</a:t>
            </a:r>
            <a:r>
              <a:rPr lang="ru-RU" dirty="0" smtClean="0"/>
              <a:t> 5-6 лет</a:t>
            </a:r>
          </a:p>
          <a:p>
            <a:r>
              <a:rPr lang="ru-RU" b="1" dirty="0" smtClean="0"/>
              <a:t>Продолжительность проекта:</a:t>
            </a:r>
            <a:r>
              <a:rPr lang="ru-RU" dirty="0" smtClean="0"/>
              <a:t> краткосрочный</a:t>
            </a:r>
          </a:p>
          <a:p>
            <a:r>
              <a:rPr lang="ru-RU" dirty="0" smtClean="0"/>
              <a:t> </a:t>
            </a:r>
            <a:r>
              <a:rPr lang="ru-RU" b="1" dirty="0" smtClean="0"/>
              <a:t>Образовательное направление:</a:t>
            </a:r>
            <a:r>
              <a:rPr lang="ru-RU" dirty="0" smtClean="0"/>
              <a:t> Речевое развитие, познавательное развитие, художественно-эстетическое развитие, социально-коммуникативное развитие, физическое развитие.</a:t>
            </a:r>
          </a:p>
          <a:p>
            <a:r>
              <a:rPr lang="ru-RU" b="1" dirty="0" smtClean="0"/>
              <a:t>Участники проекта:</a:t>
            </a:r>
            <a:r>
              <a:rPr lang="ru-RU" dirty="0" smtClean="0"/>
              <a:t> дети, воспитатели, родители</a:t>
            </a:r>
          </a:p>
          <a:p>
            <a:r>
              <a:rPr lang="ru-RU" b="1" dirty="0" smtClean="0"/>
              <a:t>Сроки реализации проекта:</a:t>
            </a:r>
            <a:r>
              <a:rPr lang="ru-RU" dirty="0" smtClean="0"/>
              <a:t> 24 февраля-1 марта</a:t>
            </a:r>
          </a:p>
          <a:p>
            <a:r>
              <a:rPr lang="ru-RU" b="1" dirty="0" smtClean="0"/>
              <a:t>Игровая мотивация: </a:t>
            </a:r>
            <a:r>
              <a:rPr lang="ru-RU" dirty="0" smtClean="0"/>
              <a:t>«Путешествие в прошлое»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Проблема: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Имея богатейшие народные традиции в проведении календарных праздников, в том числе праздника Масленицы, в котором переплелись народные и православные корни, мы отходим от этих традиций, тем самым лишаем возможности детей прикоснуться к духовно-нравственным основам, к лучшим образцам устного и музыкального народного творчества.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/>
              <a:t>Актуальность проекта:</a:t>
            </a:r>
            <a:r>
              <a:rPr lang="ru-RU" dirty="0" smtClean="0"/>
              <a:t> 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5733256"/>
          </a:xfrm>
        </p:spPr>
        <p:txBody>
          <a:bodyPr>
            <a:normAutofit fontScale="62500" lnSpcReduction="20000"/>
          </a:bodyPr>
          <a:lstStyle/>
          <a:p>
            <a:r>
              <a:rPr lang="ru-RU" sz="3200" dirty="0" smtClean="0"/>
              <a:t>Современное общество характеризуется ростом национального самосознания, стремлением понять и познать историю, культуру своего народа. Вопросы духовно-нравственного воспитания являются приоритетными с точки зрения государственной политики в области образования. Возрождение России, поддержание международного статуса связано сегодня не только с решением политических, экономических, социальных проблем, но, прежде всего, с воспитанием высоконравственной личности гражданина нашего Отечества, развитием его духовности, личностным принятием исторически сложившейся морали и нравственности.</a:t>
            </a:r>
          </a:p>
          <a:p>
            <a:r>
              <a:rPr lang="ru-RU" sz="3200" dirty="0" smtClean="0"/>
              <a:t>В настоящее время актуальным стало социально – личностное развитие дошкольников, развитие нравственных ценностей, забота об эмоциональном благополучии детей.</a:t>
            </a:r>
          </a:p>
          <a:p>
            <a:r>
              <a:rPr lang="ru-RU" sz="3200" dirty="0" smtClean="0"/>
              <a:t>Народная культура – одно из средств нравственного, познавательного и эстетического развития детей. Русская народная культура оказывает огромное влияние на формирование духовного мира ребенка, развитие его интеллекта, эмоций, творческих способностей.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Цель: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Познакомить дошкольников и их родителей с особенностями народных, масленичных гуляний; воспитывать любовь и интерес к традициям своего народа.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Задачи: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395536" y="1124744"/>
            <a:ext cx="4100264" cy="5733255"/>
          </a:xfrm>
        </p:spPr>
        <p:txBody>
          <a:bodyPr>
            <a:normAutofit fontScale="55000" lnSpcReduction="20000"/>
          </a:bodyPr>
          <a:lstStyle/>
          <a:p>
            <a:r>
              <a:rPr lang="ru-RU" sz="2500" b="1" u="sng" dirty="0" smtClean="0"/>
              <a:t>Для детей:</a:t>
            </a:r>
            <a:endParaRPr lang="ru-RU" sz="2500" dirty="0" smtClean="0"/>
          </a:p>
          <a:p>
            <a:r>
              <a:rPr lang="ru-RU" sz="2500" dirty="0" smtClean="0"/>
              <a:t>Обобщить </a:t>
            </a:r>
            <a:r>
              <a:rPr lang="ru-RU" sz="2500" dirty="0" smtClean="0"/>
              <a:t>и расширить представления детей о праздновании на </a:t>
            </a:r>
            <a:r>
              <a:rPr lang="ru-RU" sz="2500" dirty="0" smtClean="0"/>
              <a:t>Руси Масленицы</a:t>
            </a:r>
            <a:r>
              <a:rPr lang="ru-RU" sz="2500" dirty="0" smtClean="0"/>
              <a:t>, её атрибутах и цели.</a:t>
            </a:r>
          </a:p>
          <a:p>
            <a:r>
              <a:rPr lang="ru-RU" sz="2500" dirty="0" smtClean="0"/>
              <a:t>Продолжать знакомить детей с образом Солнца в русских </a:t>
            </a:r>
            <a:r>
              <a:rPr lang="ru-RU" sz="2500" dirty="0" smtClean="0"/>
              <a:t>народных сказках </a:t>
            </a:r>
            <a:r>
              <a:rPr lang="ru-RU" sz="2500" dirty="0" smtClean="0"/>
              <a:t>и преданиях.</a:t>
            </a:r>
          </a:p>
          <a:p>
            <a:r>
              <a:rPr lang="ru-RU" sz="2500" dirty="0" smtClean="0"/>
              <a:t>Воспитывать </a:t>
            </a:r>
            <a:r>
              <a:rPr lang="ru-RU" sz="2500" dirty="0" smtClean="0"/>
              <a:t>чувство сопричастности с прошлым и будущим своего</a:t>
            </a:r>
          </a:p>
          <a:p>
            <a:r>
              <a:rPr lang="ru-RU" sz="2500" dirty="0" smtClean="0"/>
              <a:t>народа.</a:t>
            </a:r>
          </a:p>
          <a:p>
            <a:r>
              <a:rPr lang="ru-RU" sz="2500" dirty="0" smtClean="0"/>
              <a:t>Развивать познавательный интерес, умение сравнивать </a:t>
            </a:r>
            <a:r>
              <a:rPr lang="ru-RU" sz="2500" dirty="0" smtClean="0"/>
              <a:t>и анализировать</a:t>
            </a:r>
            <a:r>
              <a:rPr lang="ru-RU" sz="2500" dirty="0" smtClean="0"/>
              <a:t>, обобщать полученные знания.</a:t>
            </a:r>
          </a:p>
          <a:p>
            <a:r>
              <a:rPr lang="ru-RU" sz="2500" dirty="0" smtClean="0"/>
              <a:t>Познакомить дошкольников с песенным, танцевальным и игровым репертуаром праздника Масленица.</a:t>
            </a:r>
          </a:p>
          <a:p>
            <a:r>
              <a:rPr lang="ru-RU" sz="2500" dirty="0" smtClean="0"/>
              <a:t>Активизировать речь детей в процессе ознакомления с народными песнями, </a:t>
            </a:r>
            <a:r>
              <a:rPr lang="ru-RU" sz="2500" dirty="0" err="1" smtClean="0"/>
              <a:t>закличками</a:t>
            </a:r>
            <a:r>
              <a:rPr lang="ru-RU" sz="2500" dirty="0" smtClean="0"/>
              <a:t>, частушками и поговорками.</a:t>
            </a:r>
          </a:p>
          <a:p>
            <a:r>
              <a:rPr lang="ru-RU" sz="2500" dirty="0" smtClean="0"/>
              <a:t>Развивать физические способности по средствам игр и забав.</a:t>
            </a:r>
          </a:p>
          <a:p>
            <a:r>
              <a:rPr lang="ru-RU" sz="2500" dirty="0" smtClean="0"/>
              <a:t>Вызвать эмоциональное сопереживание и участие в игре-действии, приобщить всех участников к традиции проведения народного праздника Масленицы.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495800" cy="5589239"/>
          </a:xfrm>
        </p:spPr>
        <p:txBody>
          <a:bodyPr>
            <a:normAutofit fontScale="55000" lnSpcReduction="20000"/>
          </a:bodyPr>
          <a:lstStyle/>
          <a:p>
            <a:r>
              <a:rPr lang="ru-RU" b="1" u="sng" dirty="0" smtClean="0"/>
              <a:t>Для педагогов:</a:t>
            </a:r>
            <a:endParaRPr lang="ru-RU" dirty="0" smtClean="0"/>
          </a:p>
          <a:p>
            <a:r>
              <a:rPr lang="ru-RU" dirty="0" smtClean="0"/>
              <a:t>Личностно и профессионально самосовершенствоваться.</a:t>
            </a:r>
          </a:p>
          <a:p>
            <a:r>
              <a:rPr lang="ru-RU" dirty="0" smtClean="0"/>
              <a:t>Создать информационную базу.</a:t>
            </a:r>
          </a:p>
          <a:p>
            <a:r>
              <a:rPr lang="ru-RU" b="1" u="sng" dirty="0" smtClean="0"/>
              <a:t>Для родителей:</a:t>
            </a:r>
            <a:endParaRPr lang="ru-RU" dirty="0" smtClean="0"/>
          </a:p>
          <a:p>
            <a:r>
              <a:rPr lang="ru-RU" dirty="0" smtClean="0"/>
              <a:t>Ориентировать родителей воспитанников на приобщение детей к русской культуре в семье.</a:t>
            </a:r>
          </a:p>
          <a:p>
            <a:r>
              <a:rPr lang="ru-RU" dirty="0" smtClean="0"/>
              <a:t>Привлечь семьи воспитанников к участию в совместных с педагогом мероприятиях с целью целостного развития личности каждого ребенка.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Ожидаемый результат по проекту</a:t>
            </a:r>
            <a:r>
              <a:rPr lang="ru-RU" dirty="0" smtClean="0"/>
              <a:t>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i="1" u="sng" dirty="0" smtClean="0"/>
              <a:t>Для детей</a:t>
            </a:r>
            <a:r>
              <a:rPr lang="ru-RU" b="1" i="1" dirty="0" smtClean="0"/>
              <a:t>:</a:t>
            </a:r>
            <a:endParaRPr lang="ru-RU" dirty="0" smtClean="0"/>
          </a:p>
          <a:p>
            <a:r>
              <a:rPr lang="ru-RU" dirty="0" smtClean="0"/>
              <a:t>– Дети должны получить первичные представления о празднике Масленица;</a:t>
            </a:r>
            <a:br>
              <a:rPr lang="ru-RU" dirty="0" smtClean="0"/>
            </a:br>
            <a:r>
              <a:rPr lang="ru-RU" dirty="0" smtClean="0"/>
              <a:t>– Получение представлений о народных играх, обрядах;</a:t>
            </a:r>
            <a:br>
              <a:rPr lang="ru-RU" dirty="0" smtClean="0"/>
            </a:br>
            <a:r>
              <a:rPr lang="ru-RU" dirty="0" smtClean="0"/>
              <a:t>– Получение эмоционального удовлетворения от участия в праздновании Масленицы;</a:t>
            </a:r>
            <a:br>
              <a:rPr lang="ru-RU" dirty="0" smtClean="0"/>
            </a:br>
            <a:r>
              <a:rPr lang="ru-RU" dirty="0" smtClean="0"/>
              <a:t>– Развитие творческих способностей через продуктивные виды деятельности;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b="1" i="1" u="sng" dirty="0" smtClean="0"/>
              <a:t>Для педагогов</a:t>
            </a:r>
            <a:r>
              <a:rPr lang="ru-RU" b="1" i="1" dirty="0" smtClean="0"/>
              <a:t>:</a:t>
            </a:r>
            <a:endParaRPr lang="ru-RU" dirty="0" smtClean="0"/>
          </a:p>
          <a:p>
            <a:r>
              <a:rPr lang="ru-RU" dirty="0" smtClean="0"/>
              <a:t>- Создание условий для развития коммуникативных навыков, умение работать в коллективе.</a:t>
            </a:r>
          </a:p>
          <a:p>
            <a:r>
              <a:rPr lang="ru-RU" dirty="0" smtClean="0"/>
              <a:t>- Расширение кругозора детей через совместную деятельность, игры, чтение художественной литературы, беседы.</a:t>
            </a:r>
          </a:p>
          <a:p>
            <a:r>
              <a:rPr lang="ru-RU" dirty="0" smtClean="0"/>
              <a:t>- Развитие музыкально – творческих способностей.</a:t>
            </a:r>
          </a:p>
          <a:p>
            <a:r>
              <a:rPr lang="ru-RU" b="1" i="1" u="sng" dirty="0" smtClean="0"/>
              <a:t>Для родителей</a:t>
            </a:r>
            <a:r>
              <a:rPr lang="ru-RU" b="1" i="1" dirty="0" smtClean="0"/>
              <a:t>:</a:t>
            </a:r>
            <a:endParaRPr lang="ru-RU" dirty="0" smtClean="0"/>
          </a:p>
          <a:p>
            <a:r>
              <a:rPr lang="ru-RU" dirty="0" smtClean="0"/>
              <a:t>- Привлечение к сотрудничеству по обогащению в группе развивающей среды.</a:t>
            </a:r>
          </a:p>
          <a:p>
            <a:r>
              <a:rPr lang="ru-RU" dirty="0" smtClean="0"/>
              <a:t>- Успешное взаимодействие педагогов и родителей в создании условий для развития интегративных качеств ребенка (любознательности, эмоциональной отзывчивости)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1-й этап: подготовительный.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b="1" dirty="0" smtClean="0"/>
              <a:t>-</a:t>
            </a:r>
            <a:r>
              <a:rPr lang="ru-RU" dirty="0" smtClean="0"/>
              <a:t>анализ просвещённости родителей и детей,</a:t>
            </a:r>
          </a:p>
          <a:p>
            <a:r>
              <a:rPr lang="ru-RU" dirty="0" smtClean="0"/>
              <a:t>-постановка цели и задач,</a:t>
            </a:r>
          </a:p>
          <a:p>
            <a:r>
              <a:rPr lang="ru-RU" dirty="0" smtClean="0"/>
              <a:t>-определение  направлений для реализации данного проекта,</a:t>
            </a:r>
          </a:p>
          <a:p>
            <a:r>
              <a:rPr lang="ru-RU" dirty="0" smtClean="0"/>
              <a:t>-составление плана работы,</a:t>
            </a:r>
          </a:p>
          <a:p>
            <a:r>
              <a:rPr lang="ru-RU" dirty="0" smtClean="0"/>
              <a:t>- подбор литературы, музыкального материала, атрибутов,</a:t>
            </a:r>
          </a:p>
          <a:p>
            <a:r>
              <a:rPr lang="ru-RU" dirty="0" smtClean="0"/>
              <a:t>- разработка сценария праздника.</a:t>
            </a:r>
          </a:p>
          <a:p>
            <a:r>
              <a:rPr lang="ru-RU" dirty="0" smtClean="0"/>
              <a:t>-обсуждение с родителями детей вопросов, связанных с реализацией проекта (разработать задания и поручения для родителей : посетить масленичные гуляния, выставки и ярмарки, оформить фотовыставку "Я пеку блины"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2-й этап: основной - практический. 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- </a:t>
            </a:r>
            <a:r>
              <a:rPr lang="ru-RU" b="1" dirty="0" smtClean="0"/>
              <a:t>Работа с педагогами: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    </a:t>
            </a:r>
          </a:p>
          <a:p>
            <a:r>
              <a:rPr lang="ru-RU" dirty="0" smtClean="0"/>
              <a:t>1. Разучивание русских народных и подвижных игр.</a:t>
            </a:r>
          </a:p>
          <a:p>
            <a:r>
              <a:rPr lang="ru-RU" dirty="0" smtClean="0"/>
              <a:t> </a:t>
            </a:r>
            <a:r>
              <a:rPr lang="ru-RU" dirty="0" smtClean="0"/>
              <a:t>2. </a:t>
            </a:r>
            <a:r>
              <a:rPr lang="ru-RU" dirty="0" smtClean="0"/>
              <a:t>Подбор музыкального сопровождения.</a:t>
            </a:r>
          </a:p>
          <a:p>
            <a:r>
              <a:rPr lang="ru-RU" dirty="0" smtClean="0"/>
              <a:t> </a:t>
            </a:r>
            <a:r>
              <a:rPr lang="ru-RU" dirty="0" smtClean="0"/>
              <a:t>3. </a:t>
            </a:r>
            <a:r>
              <a:rPr lang="ru-RU" dirty="0" smtClean="0"/>
              <a:t>Консультация «Использование русского народного фольклора в воспитании детей дошкольного возраста».</a:t>
            </a:r>
          </a:p>
          <a:p>
            <a:r>
              <a:rPr lang="ru-RU" dirty="0" smtClean="0"/>
              <a:t>4.Обсуждение </a:t>
            </a:r>
            <a:r>
              <a:rPr lang="ru-RU" dirty="0" smtClean="0"/>
              <a:t>сценария праздника с воспитателями.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Работа с родителями: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папка-передвижка </a:t>
            </a:r>
            <a:r>
              <a:rPr lang="ru-RU" dirty="0" smtClean="0"/>
              <a:t>«История Масленицы»;</a:t>
            </a:r>
          </a:p>
          <a:p>
            <a:r>
              <a:rPr lang="ru-RU" dirty="0" smtClean="0"/>
              <a:t>Индивидуальные консультации для родителей</a:t>
            </a:r>
          </a:p>
          <a:p>
            <a:r>
              <a:rPr lang="ru-RU" dirty="0" smtClean="0"/>
              <a:t>Консультация «Влияние русского народного фольклора на музыкальное и нравственное воспитание детей».</a:t>
            </a:r>
          </a:p>
          <a:p>
            <a:r>
              <a:rPr lang="ru-RU" dirty="0" smtClean="0"/>
              <a:t>творческие работы семей</a:t>
            </a:r>
            <a:r>
              <a:rPr lang="ru-RU" dirty="0" smtClean="0"/>
              <a:t>:</a:t>
            </a:r>
          </a:p>
          <a:p>
            <a:r>
              <a:rPr lang="ru-RU" dirty="0" smtClean="0"/>
              <a:t>изготовление </a:t>
            </a:r>
            <a:r>
              <a:rPr lang="ru-RU" dirty="0" err="1" smtClean="0"/>
              <a:t>адвент-календаря</a:t>
            </a:r>
            <a:r>
              <a:rPr lang="ru-RU" dirty="0" smtClean="0"/>
              <a:t> куклы «Масленицы» 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Работа с детьми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980728"/>
            <a:ext cx="8568952" cy="5688632"/>
          </a:xfrm>
        </p:spPr>
        <p:txBody>
          <a:bodyPr>
            <a:normAutofit fontScale="47500" lnSpcReduction="20000"/>
          </a:bodyPr>
          <a:lstStyle/>
          <a:p>
            <a:r>
              <a:rPr lang="ru-RU" b="1" i="1" dirty="0" smtClean="0"/>
              <a:t>Познание</a:t>
            </a:r>
            <a:r>
              <a:rPr lang="ru-RU" b="1" dirty="0" smtClean="0"/>
              <a:t>:</a:t>
            </a:r>
            <a:r>
              <a:rPr lang="ru-RU" dirty="0" smtClean="0"/>
              <a:t> ООД с использованием ИКТ «Откуда к нам пришла Масленица?»; просмотр видеофильма «Как на Руси Масленицу встречали»; просмотр иллюстраций, фотографий в познавательных энциклопедиях о праздновании Масленицы; рассматривание репродукций картин русских художников: Б. М. Кустодиев. «Масленица», В. И. Суриков. «Взятие снежной крепости».</a:t>
            </a:r>
          </a:p>
          <a:p>
            <a:r>
              <a:rPr lang="ru-RU" b="1" i="1" dirty="0" smtClean="0"/>
              <a:t>Речевое развитие</a:t>
            </a:r>
            <a:r>
              <a:rPr lang="ru-RU" dirty="0" smtClean="0"/>
              <a:t>: придумывание загадок о блинах на основе описания их характерных признаков; </a:t>
            </a:r>
            <a:r>
              <a:rPr lang="ru-RU" b="1" dirty="0" smtClean="0"/>
              <a:t>дидактические игры:</a:t>
            </a:r>
            <a:r>
              <a:rPr lang="ru-RU" dirty="0" smtClean="0"/>
              <a:t> «Пословицы перепутались», «Расскажи по порядку», «Составь слово по первым звукам»; составление рассказа из личного опыта «Как мы Масленицу встречали».</a:t>
            </a:r>
          </a:p>
          <a:p>
            <a:r>
              <a:rPr lang="ru-RU" i="1" dirty="0" smtClean="0"/>
              <a:t>Чтение художественной литературы</a:t>
            </a:r>
            <a:r>
              <a:rPr lang="ru-RU" dirty="0" smtClean="0"/>
              <a:t>: К. Д. Ушинский. «Проказы старухи-Зимы», русские народные песенки, </a:t>
            </a:r>
            <a:r>
              <a:rPr lang="ru-RU" dirty="0" err="1" smtClean="0"/>
              <a:t>потешки</a:t>
            </a:r>
            <a:r>
              <a:rPr lang="ru-RU" dirty="0" smtClean="0"/>
              <a:t>, </a:t>
            </a:r>
            <a:r>
              <a:rPr lang="ru-RU" dirty="0" err="1" smtClean="0"/>
              <a:t>заклички</a:t>
            </a:r>
            <a:r>
              <a:rPr lang="ru-RU" dirty="0" smtClean="0"/>
              <a:t>, пословицы и поговорки, загадки о Масленице, блинах; рус. нар. сказка «Снегурочка», П. Я. Вяземский. «Масленица на чужой стороне»; А. С. Пушкин. «Они хранили в жизни мирной».</a:t>
            </a:r>
          </a:p>
          <a:p>
            <a:r>
              <a:rPr lang="ru-RU" b="1" i="1" dirty="0" smtClean="0"/>
              <a:t>Социализация</a:t>
            </a:r>
            <a:r>
              <a:rPr lang="ru-RU" dirty="0" smtClean="0"/>
              <a:t>: </a:t>
            </a:r>
            <a:r>
              <a:rPr lang="ru-RU" dirty="0" err="1" smtClean="0"/>
              <a:t>муз.дид</a:t>
            </a:r>
            <a:r>
              <a:rPr lang="ru-RU" dirty="0" smtClean="0"/>
              <a:t>. игра «Ты катись, веселый блинчик», «Вышел Ваня погулять»; сюжетно-ролевые игры «Семья» (сюжет «готовим угощение»), «Ждём гостей», «Мы идём в гости».</a:t>
            </a:r>
          </a:p>
          <a:p>
            <a:r>
              <a:rPr lang="ru-RU" b="1" i="1" dirty="0" smtClean="0"/>
              <a:t>Художественное творчество</a:t>
            </a:r>
            <a:r>
              <a:rPr lang="ru-RU" i="1" dirty="0" smtClean="0"/>
              <a:t>:</a:t>
            </a:r>
            <a:r>
              <a:rPr lang="ru-RU" dirty="0" smtClean="0"/>
              <a:t> рисование на тему «Кукла Масленка», лепка Масленицы.</a:t>
            </a:r>
          </a:p>
          <a:p>
            <a:r>
              <a:rPr lang="ru-RU" b="1" i="1" dirty="0" smtClean="0"/>
              <a:t>Безопасность</a:t>
            </a:r>
            <a:r>
              <a:rPr lang="ru-RU" b="1" u="sng" dirty="0" smtClean="0"/>
              <a:t>:</a:t>
            </a:r>
            <a:r>
              <a:rPr lang="ru-RU" dirty="0" smtClean="0"/>
              <a:t> беседы «Нам огонь не друг», «Правила обращения с острыми инструментами».</a:t>
            </a:r>
          </a:p>
          <a:p>
            <a:r>
              <a:rPr lang="ru-RU" b="1" i="1" dirty="0" smtClean="0"/>
              <a:t>Здоровье</a:t>
            </a:r>
            <a:r>
              <a:rPr lang="ru-RU" i="1" dirty="0" smtClean="0"/>
              <a:t>:</a:t>
            </a:r>
            <a:r>
              <a:rPr lang="ru-RU" dirty="0" smtClean="0"/>
              <a:t> беседа о пользе для здоровья прогулок в любое время года.</a:t>
            </a:r>
          </a:p>
          <a:p>
            <a:r>
              <a:rPr lang="ru-RU" b="1" i="1" dirty="0" smtClean="0"/>
              <a:t>Физическая культура</a:t>
            </a:r>
            <a:r>
              <a:rPr lang="ru-RU" i="1" dirty="0" smtClean="0"/>
              <a:t>:</a:t>
            </a:r>
            <a:r>
              <a:rPr lang="ru-RU" dirty="0" smtClean="0"/>
              <a:t>  подвижные игры: «Кто скорее на лошадке?», </a:t>
            </a:r>
            <a:r>
              <a:rPr lang="ru-RU" dirty="0" err="1" smtClean="0"/>
              <a:t>перетягивание</a:t>
            </a:r>
            <a:r>
              <a:rPr lang="ru-RU" dirty="0" smtClean="0"/>
              <a:t> каната, эстафета со снежками.</a:t>
            </a:r>
          </a:p>
          <a:p>
            <a:r>
              <a:rPr lang="ru-RU" b="1" i="1" dirty="0" smtClean="0"/>
              <a:t>Музыка</a:t>
            </a:r>
            <a:r>
              <a:rPr lang="ru-RU" i="1" dirty="0" smtClean="0"/>
              <a:t>:</a:t>
            </a:r>
            <a:r>
              <a:rPr lang="ru-RU" dirty="0" smtClean="0"/>
              <a:t> слушание аудиозаписей и разучивание русских народных песен: «Ой, блины, блины, блины», «Едет Масленица», частушек и  </a:t>
            </a:r>
            <a:r>
              <a:rPr lang="ru-RU" dirty="0" err="1" smtClean="0"/>
              <a:t>закличек</a:t>
            </a:r>
            <a:r>
              <a:rPr lang="ru-RU" dirty="0" smtClean="0"/>
              <a:t>, разучивание русских народных игр: «Карусель с лентами», «Солнце», «А я Масленица», «Золотые ворота». Разучивание хоровода «Это Масленица», «Как на масленой неделе».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3-й этап: заключительный, аналитический.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Праздник «Широкая Масленица» - красивое завершение данного проекта.</a:t>
            </a:r>
          </a:p>
          <a:p>
            <a:r>
              <a:rPr lang="ru-RU" dirty="0" smtClean="0"/>
              <a:t>Работа над проектом в очередной раз позволила включить семью в жизнь</a:t>
            </a:r>
          </a:p>
          <a:p>
            <a:r>
              <a:rPr lang="ru-RU" dirty="0" smtClean="0"/>
              <a:t>ребёнка в детском саду. Участие же педагогов и родителей, в реализации</a:t>
            </a:r>
          </a:p>
          <a:p>
            <a:r>
              <a:rPr lang="ru-RU" dirty="0" smtClean="0"/>
              <a:t>проекта, повышает интерес к познанию самих себя и детей, повышает</a:t>
            </a:r>
          </a:p>
          <a:p>
            <a:r>
              <a:rPr lang="ru-RU" dirty="0" smtClean="0"/>
              <a:t>культуру и компетентность в области воспитания дошкольников. И самое</a:t>
            </a:r>
          </a:p>
          <a:p>
            <a:r>
              <a:rPr lang="ru-RU" dirty="0" smtClean="0"/>
              <a:t>главное – воспитывает в детях гордость и радость за свой народ, учит жить и радоваться каждому прожитому дню.</a:t>
            </a:r>
          </a:p>
          <a:p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>
                <a:solidFill>
                  <a:srgbClr val="FFFF00"/>
                </a:solidFill>
              </a:rPr>
              <a:t>Адвент</a:t>
            </a:r>
            <a:r>
              <a:rPr lang="ru-RU" dirty="0" smtClean="0">
                <a:solidFill>
                  <a:srgbClr val="FFFF00"/>
                </a:solidFill>
              </a:rPr>
              <a:t> – календарь «Масленичная неделя»</a:t>
            </a:r>
            <a:endParaRPr lang="ru-RU" dirty="0"/>
          </a:p>
        </p:txBody>
      </p:sp>
      <p:pic>
        <p:nvPicPr>
          <p:cNvPr id="7" name="Picture 1" descr="C:\Users\Евгений\Desktop\IMG_20200227_08224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1322" y="1969582"/>
            <a:ext cx="3890356" cy="4031673"/>
          </a:xfrm>
          <a:prstGeom prst="rect">
            <a:avLst/>
          </a:prstGeom>
          <a:noFill/>
        </p:spPr>
      </p:pic>
      <p:pic>
        <p:nvPicPr>
          <p:cNvPr id="8" name="Picture 2" descr="C:\Users\Евгений\Desktop\IMG_20200528_20215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892" y="1894768"/>
            <a:ext cx="3275215" cy="41813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FF00"/>
                </a:solidFill>
              </a:rPr>
              <a:t>Дома ребята сами учились печь блины</a:t>
            </a:r>
            <a:endParaRPr lang="ru-RU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302" y="1722438"/>
            <a:ext cx="3512396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4437" y="1722438"/>
            <a:ext cx="3446125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Дома ребята сами учились печь блины</a:t>
            </a:r>
            <a:endParaRPr lang="ru-RU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9264" y="1722438"/>
            <a:ext cx="2424584" cy="3232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2676" y="1722438"/>
            <a:ext cx="2522060" cy="3362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3933056"/>
            <a:ext cx="3377975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 </a:t>
            </a:r>
            <a:br>
              <a:rPr lang="ru-RU" dirty="0" smtClean="0"/>
            </a:br>
            <a:r>
              <a:rPr lang="ru-RU" b="1" dirty="0" smtClean="0"/>
              <a:t>РЕЗУЛЬТАТ: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96752"/>
            <a:ext cx="8712968" cy="5661248"/>
          </a:xfrm>
        </p:spPr>
        <p:txBody>
          <a:bodyPr>
            <a:normAutofit fontScale="55000" lnSpcReduction="20000"/>
          </a:bodyPr>
          <a:lstStyle/>
          <a:p>
            <a:r>
              <a:rPr lang="ru-RU" b="1" i="1" dirty="0" smtClean="0"/>
              <a:t>Дети</a:t>
            </a:r>
            <a:r>
              <a:rPr lang="ru-RU" i="1" dirty="0" smtClean="0"/>
              <a:t>:</a:t>
            </a:r>
            <a:r>
              <a:rPr lang="ru-RU" dirty="0" smtClean="0"/>
              <a:t> получили новые знания о Масленице как об одном из русских народных праздников; расширили представления о родственных отношениях; приняли участие в приготовлении блинов совестно с родителями. Внедрение проекта в воспитательно-образовательный процесс помогло обогатить его содержание. Обеспечило развитие у детей любознательности, стремление изучить традиции родной страны. Дети ближе познакомились с традициями родной страны. Работа по проекту помогла развить у них кругозор, эстетическую восприимчивость. Сделанная нами подборка различных игр и игр - инсценировок на развитие двигательных и музыкальных способностей, дали возможность развивать у детей чёткую выразительную речь, мимику, движения. Дети получили возможность почувствовать себя свободными, раскрепощенными, обрели уверенность в себе, в своих силах, в умении мыслить, фантазировать.</a:t>
            </a:r>
          </a:p>
          <a:p>
            <a:r>
              <a:rPr lang="ru-RU" b="1" i="1" dirty="0" smtClean="0"/>
              <a:t>Педагоги</a:t>
            </a:r>
            <a:r>
              <a:rPr lang="ru-RU" dirty="0" smtClean="0"/>
              <a:t>: подобрали методическую и детскую литературу; пополнили методическую «копилку» тематическими презентациями, аудиозаписями, картотеками стихов, пословиц, поговорок, спортивных игр и развлечений; наработали рекомендации для родителей с информацией о традициях масленичной недели.</a:t>
            </a:r>
          </a:p>
          <a:p>
            <a:r>
              <a:rPr lang="ru-RU" b="1" i="1" dirty="0" smtClean="0"/>
              <a:t>Родители</a:t>
            </a:r>
            <a:r>
              <a:rPr lang="ru-RU" i="1" dirty="0" smtClean="0"/>
              <a:t>:</a:t>
            </a:r>
            <a:r>
              <a:rPr lang="ru-RU" dirty="0" smtClean="0"/>
              <a:t> проявили интерес и активно участвовали в реализации проекта; проявили творческую инициативу при оформлении  фотовыставки; приняли активное участие в подготовке к проведению совместного мероприятиях.</a:t>
            </a:r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27</TotalTime>
  <Words>651</Words>
  <Application>Microsoft Office PowerPoint</Application>
  <PresentationFormat>Экран (4:3)</PresentationFormat>
  <Paragraphs>91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Яркая</vt:lpstr>
      <vt:lpstr>Проект «Широкая масленица»</vt:lpstr>
      <vt:lpstr>Слайд 2</vt:lpstr>
      <vt:lpstr>Проблема: </vt:lpstr>
      <vt:lpstr>Актуальность проекта:  </vt:lpstr>
      <vt:lpstr>Цель:</vt:lpstr>
      <vt:lpstr>Задачи: </vt:lpstr>
      <vt:lpstr>Ожидаемый результат по проекту: </vt:lpstr>
      <vt:lpstr>1-й этап: подготовительный. </vt:lpstr>
      <vt:lpstr>2-й этап: основной - практический.  - Работа с педагогами:</vt:lpstr>
      <vt:lpstr>Работа с родителями: </vt:lpstr>
      <vt:lpstr>Работа с детьми </vt:lpstr>
      <vt:lpstr>3-й этап: заключительный, аналитический. </vt:lpstr>
      <vt:lpstr>Адвент – календарь «Масленичная неделя»</vt:lpstr>
      <vt:lpstr>Дома ребята сами учились печь блины</vt:lpstr>
      <vt:lpstr>Дома ребята сами учились печь блины</vt:lpstr>
      <vt:lpstr>  РЕЗУЛЬТАТ: 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«Широкая масленица»</dc:title>
  <dc:creator>Пользователь Windows</dc:creator>
  <cp:lastModifiedBy>Пользователь Windows</cp:lastModifiedBy>
  <cp:revision>3</cp:revision>
  <dcterms:created xsi:type="dcterms:W3CDTF">2020-12-06T12:07:25Z</dcterms:created>
  <dcterms:modified xsi:type="dcterms:W3CDTF">2020-12-06T12:35:21Z</dcterms:modified>
</cp:coreProperties>
</file>