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71" r:id="rId10"/>
    <p:sldId id="272" r:id="rId11"/>
    <p:sldId id="273" r:id="rId12"/>
    <p:sldId id="265" r:id="rId13"/>
    <p:sldId id="274" r:id="rId14"/>
    <p:sldId id="266" r:id="rId15"/>
    <p:sldId id="267" r:id="rId16"/>
    <p:sldId id="268" r:id="rId17"/>
  </p:sldIdLst>
  <p:sldSz cx="9144000" cy="6858000" type="screen4x3"/>
  <p:notesSz cx="6858000" cy="9144000"/>
  <p:embeddedFontLst>
    <p:embeddedFont>
      <p:font typeface="SkazkaForSerge"/>
      <p:regular r:id="rId18"/>
    </p:embeddedFont>
    <p:embeddedFont>
      <p:font typeface="Verdana" pitchFamily="34" charset="0"/>
      <p:regular r:id="rId19"/>
      <p:bold r:id="rId20"/>
      <p:italic r:id="rId21"/>
      <p:boldItalic r:id="rId2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42A26"/>
    <a:srgbClr val="A42320"/>
    <a:srgbClr val="8D1E1B"/>
    <a:srgbClr val="820041"/>
    <a:srgbClr val="CC0066"/>
    <a:srgbClr val="B05408"/>
    <a:srgbClr val="993300"/>
    <a:srgbClr val="BE2824"/>
    <a:srgbClr val="F90B05"/>
    <a:srgbClr val="74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6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&#1082;&#1086;&#1085;&#1089;&#1091;&#1083;&#1100;&#1090;&#1072;&#1094;&#1080;&#1080;" TargetMode="External"/><Relationship Id="rId3" Type="http://schemas.openxmlformats.org/officeDocument/2006/relationships/hyperlink" Target="&#1047;&#1072;&#1075;&#1072;&#1076;&#1082;&#1080;,%20&#1089;&#1090;&#1080;&#1093;&#1080;%20&#1054;%20&#1042;&#1077;&#1089;&#1085;&#1077;" TargetMode="External"/><Relationship Id="rId7" Type="http://schemas.openxmlformats.org/officeDocument/2006/relationships/hyperlink" Target="&#1055;&#1086;&#1076;&#1074;&#1080;&#1078;&#1085;&#1099;&#1077;%20&#1080;&#1075;&#1088;&#1099;" TargetMode="External"/><Relationship Id="rId2" Type="http://schemas.openxmlformats.org/officeDocument/2006/relationships/hyperlink" Target="&#1050;&#1086;&#1085;&#1089;&#1087;&#1077;&#1082;&#1090;&#1099;%20&#1079;&#1072;&#1085;&#1103;&#1090;&#1080;&#1081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&#1055;&#1072;&#1083;&#1100;&#1095;&#1080;&#1082;&#1086;&#1074;&#1099;&#1077;%20&#1080;&#1075;&#1088;&#1099;" TargetMode="External"/><Relationship Id="rId5" Type="http://schemas.openxmlformats.org/officeDocument/2006/relationships/hyperlink" Target="&#1060;&#1086;&#1090;&#1086;" TargetMode="External"/><Relationship Id="rId4" Type="http://schemas.openxmlformats.org/officeDocument/2006/relationships/hyperlink" Target="&#1082;&#1072;&#1088;&#1090;&#1080;&#1085;&#1082;&#1080;%20&#1086;%20&#1074;&#1077;&#1089;&#1085;&#1077;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51920" y="548680"/>
            <a:ext cx="4896544" cy="244827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31750" contourW="12700">
              <a:bevelT w="63500" h="571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5400" b="1" dirty="0" smtClean="0">
                <a:ln w="11430"/>
                <a:solidFill>
                  <a:srgbClr val="C42A2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kazkaForSerge" pitchFamily="18" charset="0"/>
              </a:rPr>
              <a:t>Проект «Весна»</a:t>
            </a:r>
            <a:endParaRPr lang="ru-RU" sz="5400" b="1" dirty="0">
              <a:ln w="11430"/>
              <a:solidFill>
                <a:srgbClr val="C42A2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kazkaForSerg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7984" y="3645024"/>
            <a:ext cx="4320480" cy="1728192"/>
          </a:xfrm>
        </p:spPr>
        <p:txBody>
          <a:bodyPr>
            <a:noAutofit/>
          </a:bodyPr>
          <a:lstStyle/>
          <a:p>
            <a:pPr algn="r">
              <a:spcBef>
                <a:spcPts val="0"/>
              </a:spcBef>
            </a:pPr>
            <a:r>
              <a:rPr lang="ru-RU" sz="2200" dirty="0" smtClean="0">
                <a:solidFill>
                  <a:schemeClr val="tx1"/>
                </a:solidFill>
                <a:latin typeface="SkazkaForSerge" pitchFamily="18" charset="0"/>
              </a:rPr>
              <a:t>Выполнила«Бабочка</a:t>
            </a:r>
            <a:r>
              <a:rPr lang="ru-RU" sz="2200" dirty="0" smtClean="0">
                <a:solidFill>
                  <a:schemeClr val="tx1"/>
                </a:solidFill>
                <a:latin typeface="SkazkaForSerge" pitchFamily="18" charset="0"/>
              </a:rPr>
              <a:t>»:</a:t>
            </a:r>
          </a:p>
          <a:p>
            <a:pPr marL="342900" indent="-342900" algn="r">
              <a:spcBef>
                <a:spcPts val="0"/>
              </a:spcBef>
              <a:buFont typeface="Wingdings" pitchFamily="2" charset="2"/>
              <a:buChar char="v"/>
            </a:pPr>
            <a:endParaRPr lang="ru-RU" sz="2200" dirty="0" smtClean="0">
              <a:solidFill>
                <a:schemeClr val="tx1"/>
              </a:solidFill>
              <a:latin typeface="SkazkaForSerge" pitchFamily="18" charset="0"/>
            </a:endParaRPr>
          </a:p>
          <a:p>
            <a:pPr marL="342900" indent="-342900" algn="r">
              <a:spcBef>
                <a:spcPts val="0"/>
              </a:spcBef>
              <a:buFont typeface="Wingdings" pitchFamily="2" charset="2"/>
              <a:buChar char="v"/>
            </a:pPr>
            <a:r>
              <a:rPr lang="ru-RU" sz="2200" dirty="0" err="1" smtClean="0">
                <a:solidFill>
                  <a:schemeClr val="tx1"/>
                </a:solidFill>
                <a:latin typeface="SkazkaForSerge" pitchFamily="18" charset="0"/>
              </a:rPr>
              <a:t>Моховикова</a:t>
            </a:r>
            <a:r>
              <a:rPr lang="ru-RU" sz="2200" dirty="0" smtClean="0">
                <a:solidFill>
                  <a:schemeClr val="tx1"/>
                </a:solidFill>
                <a:latin typeface="SkazkaForSerge" pitchFamily="18" charset="0"/>
              </a:rPr>
              <a:t> О.Е.</a:t>
            </a:r>
          </a:p>
          <a:p>
            <a:pPr>
              <a:spcBef>
                <a:spcPts val="0"/>
              </a:spcBef>
            </a:pPr>
            <a:endParaRPr lang="ru-RU" sz="2200" dirty="0" smtClean="0">
              <a:solidFill>
                <a:schemeClr val="tx1"/>
              </a:solidFill>
              <a:latin typeface="SkazkaForSerge" pitchFamily="18" charset="0"/>
            </a:endParaRPr>
          </a:p>
          <a:p>
            <a:pPr>
              <a:spcBef>
                <a:spcPts val="0"/>
              </a:spcBef>
            </a:pPr>
            <a:endParaRPr lang="ru-RU" sz="2200" dirty="0">
              <a:solidFill>
                <a:schemeClr val="tx1"/>
              </a:solidFill>
              <a:latin typeface="SkazkaForSerge" pitchFamily="18" charset="0"/>
            </a:endParaRPr>
          </a:p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tx1"/>
                </a:solidFill>
                <a:latin typeface="SkazkaForSerge" pitchFamily="18" charset="0"/>
              </a:rPr>
              <a:t>Углич, 2016г.</a:t>
            </a:r>
            <a:endParaRPr lang="ru-RU" sz="2200" dirty="0">
              <a:solidFill>
                <a:schemeClr val="tx1"/>
              </a:solidFill>
              <a:latin typeface="SkazkaForSerg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355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89640" cy="72008"/>
          </a:xfrm>
        </p:spPr>
        <p:txBody>
          <a:bodyPr>
            <a:normAutofit fontScale="90000"/>
          </a:bodyPr>
          <a:lstStyle/>
          <a:p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496944" cy="5616624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>
                <a:solidFill>
                  <a:srgbClr val="C42A26"/>
                </a:solidFill>
                <a:latin typeface="SkazkaForSerge"/>
              </a:rPr>
              <a:t>Тип проекта:</a:t>
            </a:r>
            <a:r>
              <a:rPr lang="ru-RU" dirty="0">
                <a:latin typeface="SkazkaForSerge"/>
              </a:rPr>
              <a:t> познавательно-творческий</a:t>
            </a:r>
            <a:r>
              <a:rPr lang="ru-RU" dirty="0" smtClean="0">
                <a:latin typeface="SkazkaForSerge"/>
              </a:rPr>
              <a:t>.</a:t>
            </a:r>
          </a:p>
          <a:p>
            <a:endParaRPr lang="ru-RU" dirty="0">
              <a:latin typeface="SkazkaForSerge"/>
            </a:endParaRPr>
          </a:p>
          <a:p>
            <a:r>
              <a:rPr lang="ru-RU" b="1" dirty="0">
                <a:solidFill>
                  <a:srgbClr val="C42A26"/>
                </a:solidFill>
                <a:latin typeface="SkazkaForSerge"/>
              </a:rPr>
              <a:t>По составу участников:</a:t>
            </a:r>
            <a:r>
              <a:rPr lang="ru-RU" b="1" dirty="0">
                <a:latin typeface="SkazkaForSerge"/>
              </a:rPr>
              <a:t> </a:t>
            </a:r>
            <a:r>
              <a:rPr lang="ru-RU" dirty="0">
                <a:latin typeface="SkazkaForSerge"/>
              </a:rPr>
              <a:t>групповой</a:t>
            </a:r>
            <a:r>
              <a:rPr lang="ru-RU" dirty="0" smtClean="0">
                <a:latin typeface="SkazkaForSerge"/>
              </a:rPr>
              <a:t>.</a:t>
            </a:r>
          </a:p>
          <a:p>
            <a:endParaRPr lang="ru-RU" dirty="0">
              <a:latin typeface="SkazkaForSerge"/>
            </a:endParaRPr>
          </a:p>
          <a:p>
            <a:r>
              <a:rPr lang="ru-RU" b="1" dirty="0">
                <a:solidFill>
                  <a:srgbClr val="C42A26"/>
                </a:solidFill>
                <a:latin typeface="SkazkaForSerge"/>
              </a:rPr>
              <a:t>Возраст детей:</a:t>
            </a:r>
            <a:r>
              <a:rPr lang="ru-RU" dirty="0">
                <a:latin typeface="SkazkaForSerge"/>
              </a:rPr>
              <a:t> 2-ая младшая группа</a:t>
            </a:r>
            <a:r>
              <a:rPr lang="ru-RU" dirty="0" smtClean="0">
                <a:latin typeface="SkazkaForSerge"/>
              </a:rPr>
              <a:t>.</a:t>
            </a:r>
          </a:p>
          <a:p>
            <a:endParaRPr lang="ru-RU" dirty="0">
              <a:latin typeface="SkazkaForSerge"/>
            </a:endParaRPr>
          </a:p>
          <a:p>
            <a:r>
              <a:rPr lang="ru-RU" b="1" dirty="0">
                <a:solidFill>
                  <a:srgbClr val="C42A26"/>
                </a:solidFill>
                <a:latin typeface="SkazkaForSerge"/>
              </a:rPr>
              <a:t>Продолжительность проекта:</a:t>
            </a:r>
            <a:r>
              <a:rPr lang="ru-RU" dirty="0">
                <a:latin typeface="SkazkaForSerge"/>
              </a:rPr>
              <a:t> среднесрочный</a:t>
            </a:r>
            <a:r>
              <a:rPr lang="ru-RU" dirty="0" smtClean="0">
                <a:latin typeface="SkazkaForSerge"/>
              </a:rPr>
              <a:t>.</a:t>
            </a:r>
          </a:p>
          <a:p>
            <a:endParaRPr lang="ru-RU" dirty="0">
              <a:latin typeface="SkazkaForSerge"/>
            </a:endParaRPr>
          </a:p>
          <a:p>
            <a:r>
              <a:rPr lang="ru-RU" b="1" dirty="0">
                <a:solidFill>
                  <a:srgbClr val="C42A26"/>
                </a:solidFill>
                <a:latin typeface="SkazkaForSerge"/>
              </a:rPr>
              <a:t>Характер контактов</a:t>
            </a:r>
            <a:r>
              <a:rPr lang="ru-RU" dirty="0">
                <a:solidFill>
                  <a:srgbClr val="C42A26"/>
                </a:solidFill>
                <a:latin typeface="SkazkaForSerge"/>
              </a:rPr>
              <a:t>: </a:t>
            </a:r>
            <a:r>
              <a:rPr lang="ru-RU" dirty="0">
                <a:latin typeface="SkazkaForSerge"/>
              </a:rPr>
              <a:t>ребенок и семья; воспитатели и дети; воспитатели – родители – дети.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65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89640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kazkaForSerge"/>
              </a:rPr>
              <a:t>Актуальность: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kazkaForSerge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2736"/>
            <a:ext cx="8496944" cy="5544616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dirty="0">
                <a:latin typeface="SkazkaForSerge"/>
              </a:rPr>
              <a:t>Общение с природой, познание её тайн облагораживает человека, делает его более чутким. Чем больше мы узнаём природу своего края, тем больше мы начинаем любить его. Воспитание бережного и заботливого отношения к живой и неживой природе возможно тогда, когда дети будут располагать хотя бы элементарными знаниями о них, овладеют несложными способами выращивания растений, ухода за животными, наблюдать природу, видеть её красоту.</a:t>
            </a:r>
          </a:p>
          <a:p>
            <a:pPr marL="0" indent="0" algn="just">
              <a:buNone/>
            </a:pPr>
            <a:r>
              <a:rPr lang="ru-RU" dirty="0">
                <a:latin typeface="SkazkaForSerge"/>
              </a:rPr>
              <a:t>Ввести ребёнка в мир природы, сформировать реалистические представления – знания о её объектах и явлениях, воспитать способность видеть красоту родной природы, любовь, бережное и заботливое отношение к ней – одна из важнейших задач дошкольного учреждения.</a:t>
            </a:r>
          </a:p>
          <a:p>
            <a:pPr marL="0" indent="0" algn="just">
              <a:buNone/>
            </a:pPr>
            <a:r>
              <a:rPr lang="ru-RU" dirty="0">
                <a:latin typeface="SkazkaForSerge"/>
              </a:rPr>
              <a:t>Метод проекта позволит детям усвоить материал через совместную деятельность, тем самым, делая познавательный процесс интересным и мотивационным. Работа над проектом носит комплексный характер, пронизывает все виды детской деятельности дошкольников.</a:t>
            </a:r>
          </a:p>
        </p:txBody>
      </p:sp>
    </p:spTree>
    <p:extLst>
      <p:ext uri="{BB962C8B-B14F-4D97-AF65-F5344CB8AC3E}">
        <p14:creationId xmlns:p14="http://schemas.microsoft.com/office/powerpoint/2010/main" xmlns="" val="410839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80920" cy="1440160"/>
          </a:xfrm>
        </p:spPr>
        <p:txBody>
          <a:bodyPr>
            <a:noAutofit/>
          </a:bodyPr>
          <a:lstStyle/>
          <a:p>
            <a:r>
              <a:rPr lang="ru-RU" sz="7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kazkaForSerge"/>
              </a:rPr>
              <a:t>Цель проекта:</a:t>
            </a:r>
            <a:endParaRPr lang="ru-RU" sz="7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kazkaForSerge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27584" y="1844824"/>
            <a:ext cx="8064896" cy="2554545"/>
          </a:xfrm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buClr>
                <a:srgbClr val="C00000"/>
              </a:buClr>
              <a:buSzPct val="75000"/>
              <a:buNone/>
            </a:pPr>
            <a:r>
              <a:rPr lang="ru-RU" sz="4000" dirty="0" smtClean="0"/>
              <a:t>-</a:t>
            </a:r>
            <a:r>
              <a:rPr lang="ru-RU" sz="4000" dirty="0" smtClean="0">
                <a:latin typeface="SkazkaForSerge"/>
              </a:rPr>
              <a:t>Формировать представления о весне и весенних природных явлениях через разные виды деятельности</a:t>
            </a: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1475655" y="5373216"/>
            <a:ext cx="7295581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37723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ru-RU" dirty="0" smtClean="0">
                <a:solidFill>
                  <a:srgbClr val="C42A26"/>
                </a:solidFill>
                <a:latin typeface="SkazkaForSerge"/>
              </a:rPr>
              <a:t>Задачи проекта:</a:t>
            </a:r>
            <a:endParaRPr lang="ru-RU" dirty="0">
              <a:solidFill>
                <a:srgbClr val="C42A26"/>
              </a:solidFill>
              <a:latin typeface="SkazkaForSerge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33817445"/>
              </p:ext>
            </p:extLst>
          </p:nvPr>
        </p:nvGraphicFramePr>
        <p:xfrm>
          <a:off x="457200" y="836613"/>
          <a:ext cx="8229600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SkazkaForSerge"/>
                        </a:rPr>
                        <a:t>Образовательной деятельности с детьми</a:t>
                      </a:r>
                      <a:endParaRPr lang="ru-RU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SkazkaForSerge"/>
                        </a:rPr>
                        <a:t>Взаимодействия с родителями</a:t>
                      </a:r>
                      <a:endParaRPr lang="ru-RU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SkazkaForSerge"/>
                        </a:rPr>
                        <a:t>Повышения компетентности педагога</a:t>
                      </a:r>
                      <a:endParaRPr lang="ru-RU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Конкретизировать и углублять представления детей о первых признаках весны (состоянии погоды, неба, растительности, характерных осадках).</a:t>
                      </a:r>
                    </a:p>
                    <a:p>
                      <a:pPr marL="171450" indent="-171450">
                        <a:buFont typeface="Wingdings" pitchFamily="2" charset="2"/>
                        <a:buChar char="v"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Обеспечить знакомство с особенностью жизни диких животных и птиц в период наступления весны;</a:t>
                      </a:r>
                    </a:p>
                    <a:p>
                      <a:pPr marL="171450" indent="-171450">
                        <a:buFont typeface="Wingdings" pitchFamily="2" charset="2"/>
                        <a:buChar char="v"/>
                      </a:pPr>
                      <a:r>
                        <a:rPr lang="ru-RU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Воспитывать экологическую культуру, умение видеть красоту.</a:t>
                      </a: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Развивать и обогащать словарный запас по теме проекта.</a:t>
                      </a:r>
                    </a:p>
                    <a:p>
                      <a:pPr marL="171450" indent="-171450">
                        <a:buFont typeface="Wingdings" pitchFamily="2" charset="2"/>
                        <a:buChar char="v"/>
                      </a:pPr>
                      <a:r>
                        <a:rPr lang="ru-RU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Развивать познавательно-исследовательскую деятельность.</a:t>
                      </a:r>
                      <a:endParaRPr lang="ru-RU" sz="1200" b="0" kern="1200" dirty="0" smtClean="0">
                        <a:solidFill>
                          <a:schemeClr val="dk1"/>
                        </a:solidFill>
                        <a:effectLst/>
                        <a:latin typeface="SkazkaForSerge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v"/>
                      </a:pPr>
                      <a:r>
                        <a:rPr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Обеспечить развитие продуктивной деятельности детей, совершенствовать навыки и умения в рисовании, лепке, аппликации, развивать творческие способности;</a:t>
                      </a:r>
                    </a:p>
                    <a:p>
                      <a:pPr marL="171450" indent="-171450">
                        <a:buFont typeface="Wingdings" pitchFamily="2" charset="2"/>
                        <a:buChar char="v"/>
                      </a:pPr>
                      <a:endParaRPr lang="ru-RU" sz="1200" b="0" dirty="0">
                        <a:latin typeface="SkazkaForSerg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b="0" dirty="0" smtClean="0">
                          <a:latin typeface="SkazkaForSerge"/>
                        </a:rPr>
                        <a:t>Привлечь родителей к пополнению РППС(уголок природы)</a:t>
                      </a:r>
                      <a:r>
                        <a:rPr lang="ru-RU" b="0" baseline="0" dirty="0" smtClean="0">
                          <a:latin typeface="SkazkaForSerge"/>
                        </a:rPr>
                        <a:t> посредством изготовления буклетов с приметами  о весне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b="0" baseline="0" dirty="0" smtClean="0">
                          <a:latin typeface="SkazkaForSerge"/>
                        </a:rPr>
                        <a:t>Предложить  родителям различные стихи, </a:t>
                      </a:r>
                      <a:r>
                        <a:rPr lang="ru-RU" b="0" baseline="0" dirty="0" err="1" smtClean="0">
                          <a:latin typeface="SkazkaForSerge"/>
                        </a:rPr>
                        <a:t>потешки</a:t>
                      </a:r>
                      <a:r>
                        <a:rPr lang="ru-RU" b="0" baseline="0" dirty="0" smtClean="0">
                          <a:latin typeface="SkazkaForSerge"/>
                        </a:rPr>
                        <a:t>, загадки,  игры о весне для детей 3-4 лет</a:t>
                      </a:r>
                      <a:endParaRPr lang="ru-RU" b="0" dirty="0">
                        <a:latin typeface="SkazkaForSerg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- Создать условия для участия родителей и детей в образовательном процессе;</a:t>
                      </a:r>
                    </a:p>
                    <a:p>
                      <a:r>
                        <a:rPr lang="ru-RU" sz="2000" b="0" dirty="0" smtClean="0">
                          <a:latin typeface="SkazkaForSerge"/>
                        </a:rPr>
                        <a:t>-Подобрать</a:t>
                      </a:r>
                      <a:r>
                        <a:rPr lang="ru-RU" sz="2000" b="0" baseline="0" dirty="0" smtClean="0">
                          <a:latin typeface="SkazkaForSerge"/>
                        </a:rPr>
                        <a:t> материал для методической копилки</a:t>
                      </a:r>
                      <a:endParaRPr lang="ru-RU" sz="2000" b="0" dirty="0">
                        <a:latin typeface="SkazkaForSerge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1242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ru-RU" dirty="0" smtClean="0">
                <a:solidFill>
                  <a:srgbClr val="C42A26"/>
                </a:solidFill>
                <a:latin typeface="SkazkaForSerge"/>
              </a:rPr>
              <a:t>Планируемые результаты:</a:t>
            </a:r>
            <a:endParaRPr lang="ru-RU" dirty="0">
              <a:solidFill>
                <a:srgbClr val="C42A26"/>
              </a:solidFill>
              <a:latin typeface="SkazkaForSerge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15566723"/>
              </p:ext>
            </p:extLst>
          </p:nvPr>
        </p:nvGraphicFramePr>
        <p:xfrm>
          <a:off x="457200" y="836613"/>
          <a:ext cx="822960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SkazkaForSerge"/>
                        </a:rPr>
                        <a:t>Дети</a:t>
                      </a:r>
                      <a:endParaRPr lang="ru-RU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SkazkaForSerge"/>
                        </a:rPr>
                        <a:t>Родители </a:t>
                      </a:r>
                      <a:endParaRPr lang="ru-RU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SkazkaForSerge"/>
                        </a:rPr>
                        <a:t>Педагог</a:t>
                      </a:r>
                      <a:endParaRPr lang="ru-RU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600" dirty="0" smtClean="0">
                          <a:latin typeface="SkazkaForSerge"/>
                        </a:rPr>
                        <a:t>Дети имеют представление о времени года «Весна»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600" dirty="0" smtClean="0">
                          <a:latin typeface="SkazkaForSerge"/>
                        </a:rPr>
                        <a:t>Имеют представление</a:t>
                      </a:r>
                      <a:r>
                        <a:rPr lang="ru-RU" sz="1600" baseline="0" dirty="0" smtClean="0">
                          <a:latin typeface="SkazkaForSerge"/>
                        </a:rPr>
                        <a:t> о жизни диких животных и птиц в период наступления весны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600" baseline="0" dirty="0" smtClean="0">
                          <a:latin typeface="SkazkaForSerge"/>
                        </a:rPr>
                        <a:t>Развит познавательный интерес к изучению природы</a:t>
                      </a:r>
                      <a:endParaRPr lang="ru-RU" sz="1600" baseline="0" dirty="0">
                        <a:latin typeface="SkazkaForSerge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600" baseline="0" dirty="0" smtClean="0">
                          <a:latin typeface="SkazkaForSerge"/>
                        </a:rPr>
                        <a:t>Продолжено развитие связной речи, обогащение словаря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600" baseline="0" dirty="0" smtClean="0">
                          <a:latin typeface="SkazkaForSerge"/>
                        </a:rPr>
                        <a:t>Воспитано бережное отношение к природе и животному миру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Возможность каждой желающей семье принять участие в конкурсе, выставке.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Поднялся уровень информированности и интереса родителей к деятельности МДОУ и группы в частности;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Родители приняли участие в жизни группы: изготовлении солнышка и буклетов «Народные приметы о весне».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Появился интерес к совместной работе с детьми, работниками детского сада и родителями.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Verdana" pitchFamily="34" charset="0"/>
                          <a:cs typeface="Verdana" pitchFamily="34" charset="0"/>
                        </a:rPr>
                        <a:t>Пополнили</a:t>
                      </a: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Verdana" pitchFamily="34" charset="0"/>
                          <a:cs typeface="Verdana" pitchFamily="34" charset="0"/>
                        </a:rPr>
                        <a:t> РППС атрибутами о весне</a:t>
                      </a: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800" b="0" baseline="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Verdana" pitchFamily="34" charset="0"/>
                          <a:cs typeface="Verdana" pitchFamily="34" charset="0"/>
                        </a:rPr>
                        <a:t>-Подобрали материал для методической копилки</a:t>
                      </a:r>
                      <a:endParaRPr lang="ru-RU" sz="1800" b="0" kern="1200" dirty="0" smtClean="0">
                        <a:solidFill>
                          <a:schemeClr val="tx1"/>
                        </a:solidFill>
                        <a:effectLst/>
                        <a:latin typeface="SkazkaForSerge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v"/>
                      </a:pPr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Повысили профессиональную компетентность в вопросах проектирования педагогического процесса на основе интеграции образовательных областей в рамках реализации ФГОС по теме проекта</a:t>
                      </a:r>
                      <a:endParaRPr lang="ru-RU" dirty="0">
                        <a:latin typeface="SkazkaForSerge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3507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ru-RU" dirty="0" smtClean="0">
                <a:solidFill>
                  <a:srgbClr val="C42A26"/>
                </a:solidFill>
                <a:latin typeface="SkazkaForSerge"/>
              </a:rPr>
              <a:t>Подготовительный этап:</a:t>
            </a:r>
            <a:endParaRPr lang="ru-RU" dirty="0">
              <a:solidFill>
                <a:srgbClr val="C42A26"/>
              </a:solidFill>
              <a:latin typeface="SkazkaForSerge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62500" lnSpcReduction="20000"/>
          </a:bodyPr>
          <a:lstStyle/>
          <a:p>
            <a:r>
              <a:rPr lang="ru-RU" i="1" dirty="0">
                <a:latin typeface="SkazkaForSerge"/>
              </a:rPr>
              <a:t>Цель: </a:t>
            </a:r>
            <a:r>
              <a:rPr lang="ru-RU" dirty="0">
                <a:latin typeface="SkazkaForSerge"/>
              </a:rPr>
              <a:t>Заинтересовать родителей и детей проблемой и задачами проекта.</a:t>
            </a:r>
          </a:p>
          <a:p>
            <a:r>
              <a:rPr lang="ru-RU" dirty="0">
                <a:latin typeface="SkazkaForSerge"/>
              </a:rPr>
              <a:t>- Определение цели и задач проекта.</a:t>
            </a:r>
          </a:p>
          <a:p>
            <a:r>
              <a:rPr lang="ru-RU" dirty="0">
                <a:latin typeface="SkazkaForSerge"/>
              </a:rPr>
              <a:t>- Составление плана реализации проекта (основного этапа проектирования).</a:t>
            </a:r>
          </a:p>
          <a:p>
            <a:r>
              <a:rPr lang="ru-RU" dirty="0">
                <a:latin typeface="SkazkaForSerge"/>
              </a:rPr>
              <a:t>- Заинтересовать детей в проблеме при помощи доступных средств: диалогов, бесед, игр, чтения литературных произведений, сбора информации;</a:t>
            </a:r>
          </a:p>
          <a:p>
            <a:r>
              <a:rPr lang="ru-RU" dirty="0">
                <a:latin typeface="SkazkaForSerge"/>
              </a:rPr>
              <a:t>- Подбор художественной литературы для чтения детям про весну: стихи, загадки, сказки.</a:t>
            </a:r>
          </a:p>
          <a:p>
            <a:r>
              <a:rPr lang="ru-RU" dirty="0" smtClean="0">
                <a:latin typeface="SkazkaForSerge"/>
              </a:rPr>
              <a:t>- </a:t>
            </a:r>
            <a:r>
              <a:rPr lang="ru-RU" dirty="0">
                <a:latin typeface="SkazkaForSerge"/>
              </a:rPr>
              <a:t>Подобрать методическую литературу по теме</a:t>
            </a:r>
            <a:r>
              <a:rPr lang="ru-RU" dirty="0" smtClean="0">
                <a:latin typeface="SkazkaForSerge"/>
              </a:rPr>
              <a:t>: изучение </a:t>
            </a:r>
            <a:r>
              <a:rPr lang="ru-RU" dirty="0">
                <a:latin typeface="SkazkaForSerge"/>
              </a:rPr>
              <a:t>литературы: Н. Е. </a:t>
            </a:r>
            <a:r>
              <a:rPr lang="ru-RU" dirty="0" err="1">
                <a:latin typeface="SkazkaForSerge"/>
              </a:rPr>
              <a:t>Веракса</a:t>
            </a:r>
            <a:r>
              <a:rPr lang="ru-RU" dirty="0">
                <a:latin typeface="SkazkaForSerge"/>
              </a:rPr>
              <a:t> «Проектная Деятельность в детском саду», Л. В. </a:t>
            </a:r>
            <a:r>
              <a:rPr lang="ru-RU" dirty="0" err="1">
                <a:latin typeface="SkazkaForSerge"/>
              </a:rPr>
              <a:t>Куцакова</a:t>
            </a:r>
            <a:r>
              <a:rPr lang="ru-RU" dirty="0">
                <a:latin typeface="SkazkaForSerge"/>
              </a:rPr>
              <a:t> «Творим и мастерим», Г. Н. Давыдова «Подарки к праздникам».</a:t>
            </a:r>
          </a:p>
          <a:p>
            <a:r>
              <a:rPr lang="ru-RU" dirty="0">
                <a:latin typeface="SkazkaForSerge"/>
              </a:rPr>
              <a:t>- Разработка конспектов НОД.</a:t>
            </a:r>
          </a:p>
          <a:p>
            <a:r>
              <a:rPr lang="ru-RU" dirty="0">
                <a:latin typeface="SkazkaForSerge"/>
              </a:rPr>
              <a:t>- Подобрать дидактический материал, наглядные пособия (альбомы для рассматривания, картины, настольные игры)</a:t>
            </a:r>
          </a:p>
          <a:p>
            <a:r>
              <a:rPr lang="ru-RU" dirty="0">
                <a:latin typeface="SkazkaForSerge"/>
              </a:rPr>
              <a:t>- Составить перспективный план.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953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ru-RU" dirty="0" smtClean="0">
                <a:solidFill>
                  <a:srgbClr val="C42A26"/>
                </a:solidFill>
                <a:latin typeface="SkazkaForSerge"/>
              </a:rPr>
              <a:t>Основной этап:</a:t>
            </a:r>
            <a:endParaRPr lang="ru-RU" dirty="0">
              <a:solidFill>
                <a:srgbClr val="C42A26"/>
              </a:solidFill>
              <a:latin typeface="SkazkaForSerge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SkazkaForSerge"/>
              </a:rPr>
              <a:t>1. </a:t>
            </a:r>
            <a:r>
              <a:rPr lang="ru-RU" dirty="0" smtClean="0">
                <a:solidFill>
                  <a:srgbClr val="FF0000"/>
                </a:solidFill>
                <a:latin typeface="SkazkaForSerge"/>
              </a:rPr>
              <a:t>Постановка проблемы, вхождение в игровую ситуацию.</a:t>
            </a:r>
          </a:p>
          <a:p>
            <a:pPr marL="0" indent="0">
              <a:buNone/>
            </a:pPr>
            <a:r>
              <a:rPr lang="ru-RU" dirty="0" smtClean="0">
                <a:latin typeface="SkazkaForSerge"/>
              </a:rPr>
              <a:t>Показать письмо медвежонка, в котором он просит разбудить его весной</a:t>
            </a:r>
          </a:p>
          <a:p>
            <a:pPr marL="0" indent="0">
              <a:buNone/>
            </a:pPr>
            <a:r>
              <a:rPr lang="ru-RU" dirty="0" smtClean="0">
                <a:latin typeface="SkazkaForSerge"/>
              </a:rPr>
              <a:t>2. </a:t>
            </a:r>
            <a:r>
              <a:rPr lang="ru-RU" dirty="0" smtClean="0">
                <a:solidFill>
                  <a:srgbClr val="FF0000"/>
                </a:solidFill>
                <a:latin typeface="SkazkaForSerge"/>
              </a:rPr>
              <a:t>Обсуждение проблемы, принятие задачи</a:t>
            </a:r>
          </a:p>
          <a:p>
            <a:pPr marL="0" indent="0">
              <a:buNone/>
            </a:pPr>
            <a:r>
              <a:rPr lang="ru-RU" dirty="0" smtClean="0">
                <a:latin typeface="SkazkaForSerge"/>
              </a:rPr>
              <a:t>Как вы думаете наступила весна? Как узнать?</a:t>
            </a:r>
          </a:p>
          <a:p>
            <a:pPr marL="0" indent="0">
              <a:buNone/>
            </a:pPr>
            <a:r>
              <a:rPr lang="ru-RU" dirty="0" smtClean="0">
                <a:latin typeface="SkazkaForSerge"/>
              </a:rPr>
              <a:t>Давайте вместе ответим на вопрос и решим пришло ли время будить медвежонка, или можно дать ему поспать?</a:t>
            </a:r>
          </a:p>
          <a:p>
            <a:pPr marL="0" indent="0">
              <a:buNone/>
            </a:pPr>
            <a:endParaRPr lang="ru-RU" dirty="0" smtClean="0">
              <a:latin typeface="SkazkaForSerge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542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76672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rgbClr val="FF0000"/>
                </a:solidFill>
                <a:latin typeface="SkazkaForSerge"/>
              </a:rPr>
              <a:t>3. Выполнение проекта</a:t>
            </a:r>
            <a:endParaRPr lang="ru-RU" dirty="0">
              <a:solidFill>
                <a:srgbClr val="FF0000"/>
              </a:solidFill>
              <a:latin typeface="SkazkaForSerge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43149029"/>
              </p:ext>
            </p:extLst>
          </p:nvPr>
        </p:nvGraphicFramePr>
        <p:xfrm>
          <a:off x="107504" y="476672"/>
          <a:ext cx="8856984" cy="633670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51903"/>
                <a:gridCol w="6905081"/>
              </a:tblGrid>
              <a:tr h="1839129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Социально – коммуникативное развитие</a:t>
                      </a:r>
                      <a:endParaRPr lang="ru-RU" sz="1400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Д/и: «Времена года», «Когда это бывает?»,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«Кто где живёт?», «Кого разбудило солнышко?»,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«Назови дерево», «От какого дерева листик»,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«Назови птиц», «К дереву беги» «</a:t>
                      </a:r>
                      <a:r>
                        <a:rPr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Карлсон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рассказывает о птичьих гнездах», «Что сначала, что потом»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Наст./игры: «Разрезные картинки»,</a:t>
                      </a:r>
                    </a:p>
                    <a:p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«Времена года», «Подбери </a:t>
                      </a:r>
                      <a:r>
                        <a:rPr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картинку»,«Чей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малыш?», «Чей </a:t>
                      </a:r>
                      <a:r>
                        <a:rPr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домик?»,«Дикие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и домашние </a:t>
                      </a:r>
                      <a:r>
                        <a:rPr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животные»,«Кто</a:t>
                      </a: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лишний», «Найди пару».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620926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Познавательное развитие (Формирование целостной картины мира, расширение кругозора).</a:t>
                      </a:r>
                      <a:endParaRPr lang="ru-RU" sz="1400" dirty="0">
                        <a:latin typeface="SkazkaForSerge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Наблюдение за состоянием погоды; за небом; за снегом; за деревьями; птицами; за явлениями природы, характерными для наступления весны – сосульки, ледоход, проталины.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Опыты: изучение трёх состояний воды: вода, снег, лёд; фильтрация воды с использованием различных материалов.</a:t>
                      </a:r>
                      <a:endParaRPr lang="ru-RU" sz="1400" dirty="0">
                        <a:latin typeface="SkazkaForSerg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402725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Речевое развитие.</a:t>
                      </a:r>
                      <a:endParaRPr lang="ru-RU" sz="1400" dirty="0">
                        <a:latin typeface="SkazkaForSerge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Рассматривание картинок: «Ледоход»; «Медведь», «Встречаем птиц»; «Прощай, Зима!»; «Ранняя весна».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Составление описательных рассказов по картинкам.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Заучивание стихотворений о весне, объяснение смысла. Загадки о весенних явлениях в природе.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Составление рассказов из личного опыта.</a:t>
                      </a:r>
                      <a:endParaRPr lang="ru-RU" sz="1400" dirty="0">
                        <a:latin typeface="SkazkaForSerg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473924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Чтение художественной литературы</a:t>
                      </a:r>
                      <a:endParaRPr lang="ru-RU" sz="1400" dirty="0">
                        <a:latin typeface="SkazkaForSerge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i="1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Стихи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: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В.Берестов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«Март»,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Е.Авдоленко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«Воробей», А. Майков «Ласточка примчалась…»,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Г.Ладонщиков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«Подснежники»</a:t>
                      </a:r>
                    </a:p>
                    <a:p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Л.Аграчев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«Ау»,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Л.Плещеев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«Весна» (в сокр.)</a:t>
                      </a:r>
                    </a:p>
                    <a:p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Л.Толстой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«Пришла весна…», А.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Барто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«Кораблик»</a:t>
                      </a:r>
                    </a:p>
                    <a:p>
                      <a:r>
                        <a:rPr lang="ru-RU" sz="1400" i="1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Рассказы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: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В.Бианки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«Купание медвежат», Л. Толстой «Птица свила гнездо…»,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В.Даль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«Ворона».</a:t>
                      </a:r>
                      <a:endParaRPr lang="ru-RU" sz="1400" dirty="0">
                        <a:latin typeface="SkazkaForSerg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6585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76672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rgbClr val="FF0000"/>
                </a:solidFill>
                <a:latin typeface="SkazkaForSerge"/>
              </a:rPr>
              <a:t>3. Выполнение проекта</a:t>
            </a:r>
            <a:endParaRPr lang="ru-RU" dirty="0">
              <a:solidFill>
                <a:srgbClr val="FF0000"/>
              </a:solidFill>
              <a:latin typeface="SkazkaForSerge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96622082"/>
              </p:ext>
            </p:extLst>
          </p:nvPr>
        </p:nvGraphicFramePr>
        <p:xfrm>
          <a:off x="179512" y="476672"/>
          <a:ext cx="8856984" cy="544827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51903"/>
                <a:gridCol w="6905081"/>
              </a:tblGrid>
              <a:tr h="940218"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Безопасность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Беседа на тему: «Опасный лёд», «Ног не намочи – не становись в ручьи!», «Какие опасности таятся на улице весною».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Наблюдение за сосульками (длинные, </a:t>
                      </a:r>
                      <a:r>
                        <a:rPr lang="ru-RU" sz="1600" b="0" kern="1200" dirty="0" err="1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острые,тяжёлые</a:t>
                      </a:r>
                      <a:r>
                        <a:rPr lang="ru-RU" sz="16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, состоящие изо льда); нельзя подходить к домам, на крышах которых висят большие сосульки.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86749"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Физическое развитие</a:t>
                      </a:r>
                      <a:endParaRPr lang="ru-RU" sz="1600" b="0" dirty="0">
                        <a:latin typeface="SkazkaForSerge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1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Подвижные игры:</a:t>
                      </a:r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 «Птички в гнездышках», «Клетка и птичка», «Шустрые воробушки», «Гуси». </a:t>
                      </a:r>
                      <a:r>
                        <a:rPr lang="ru-RU" sz="1600" b="0" i="1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Пальчиковые </a:t>
                      </a:r>
                      <a:r>
                        <a:rPr lang="ru-RU" sz="16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игры:</a:t>
                      </a:r>
                      <a:r>
                        <a:rPr lang="ru-RU" sz="1600" b="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«Чудные</a:t>
                      </a:r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птицы», «Дует ветер нам в лицо,,.», «Цветы», «Дождь идет».</a:t>
                      </a:r>
                      <a:endParaRPr lang="ru-RU" sz="1600" b="0" dirty="0">
                        <a:latin typeface="SkazkaForSerg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993710"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Художественно-</a:t>
                      </a:r>
                      <a:r>
                        <a:rPr lang="ru-RU" sz="1600" b="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эстетическоеразвитие</a:t>
                      </a:r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творчества.</a:t>
                      </a:r>
                      <a:endParaRPr lang="ru-RU" sz="1600" b="0" dirty="0">
                        <a:latin typeface="SkazkaForSerge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Разучивание песен: «Есть у солнышка друзья», «Кап – кап – кап …», «Солнышко - ведрышко»; «Птичка», </a:t>
                      </a:r>
                      <a:r>
                        <a:rPr lang="ru-RU" sz="1600" b="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муз.игры</a:t>
                      </a:r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«Солнышко и дождик», «Птички прилетели…»</a:t>
                      </a:r>
                      <a:endParaRPr lang="ru-RU" sz="1600" b="0" dirty="0">
                        <a:latin typeface="SkazkaForSerg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247875"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Развивающая среда</a:t>
                      </a:r>
                      <a:endParaRPr lang="ru-RU" sz="1600" b="0" dirty="0">
                        <a:latin typeface="SkazkaForSerge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Сложенные картины на весеннюю тематику;</a:t>
                      </a:r>
                    </a:p>
                    <a:p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Альбомы для рассматривания: «Времена года», «Красавица Весна», «Дикие животные», «Птицы», «Деревья», «</a:t>
                      </a:r>
                      <a:r>
                        <a:rPr lang="ru-RU" sz="1600" b="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Первоцветы».Плакаты</a:t>
                      </a:r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«Охрана природы». Детские энциклопедии. Художественная детская литература. Настольно – печатные игры. Настольный театр.</a:t>
                      </a:r>
                    </a:p>
                    <a:p>
                      <a:r>
                        <a:rPr lang="ru-RU" sz="1600" b="0" kern="1200" dirty="0" err="1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Книжки-раскраски:«Птицы</a:t>
                      </a:r>
                      <a:r>
                        <a:rPr lang="ru-RU" sz="16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», «Времена года», «Дикие животные»; шаблоны птиц, животных, цветов, деревьев.</a:t>
                      </a:r>
                      <a:endParaRPr lang="ru-RU" sz="1600" b="0" dirty="0">
                        <a:latin typeface="SkazkaForSerg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7370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76672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rgbClr val="FF0000"/>
                </a:solidFill>
                <a:latin typeface="SkazkaForSerge"/>
              </a:rPr>
              <a:t>3. Выполнение проекта</a:t>
            </a:r>
            <a:endParaRPr lang="ru-RU" dirty="0">
              <a:solidFill>
                <a:srgbClr val="FF0000"/>
              </a:solidFill>
              <a:latin typeface="SkazkaForSerge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48199479"/>
              </p:ext>
            </p:extLst>
          </p:nvPr>
        </p:nvGraphicFramePr>
        <p:xfrm>
          <a:off x="107504" y="476672"/>
          <a:ext cx="8856984" cy="500420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51903"/>
                <a:gridCol w="6905081"/>
              </a:tblGrid>
              <a:tr h="1839129"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Продуктивная деятельность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Работы по аппликации: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«Первоцветы»- обрыванием; «Солнышко и тучки»- обрыванием;  «Цветы в корзине», «Весенние деньки».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Работы по рисованию: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«Цветные лужицы» - ладошка; «Подснежники» - ладошка; «Кораблики» - пальчиками, «Весенний разлив» - губкой; « Светит солнышко с утра» - кисть.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Работы по лепке: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«Ледоход»; «Гнездышко для птичек»; «Робкие листочки».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Конструирование: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«Здравствуй, солнышко» - ладошки, тарелки одноразовые, пуговицы, ленты.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SkazkaForSerge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620926"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Работа с родителями</a:t>
                      </a:r>
                      <a:endParaRPr lang="ru-RU" sz="1800" b="0" kern="1200" dirty="0">
                        <a:solidFill>
                          <a:schemeClr val="dk1"/>
                        </a:solidFill>
                        <a:effectLst/>
                        <a:latin typeface="SkazkaForSerge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Выставка буклетов «Народные приметы о весне»; Участие в развлечении</a:t>
                      </a:r>
                      <a:r>
                        <a:rPr lang="ru-RU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SkazkaForSerge"/>
                          <a:ea typeface="+mn-ea"/>
                          <a:cs typeface="+mn-cs"/>
                        </a:rPr>
                        <a:t> «Спасаем Весну»</a:t>
                      </a:r>
                      <a:endParaRPr lang="ru-RU" sz="1800" b="0" kern="1200" dirty="0" smtClean="0">
                        <a:solidFill>
                          <a:schemeClr val="dk1"/>
                        </a:solidFill>
                        <a:effectLst/>
                        <a:latin typeface="SkazkaForSerge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2585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ru-RU" dirty="0" smtClean="0">
                <a:solidFill>
                  <a:srgbClr val="C42A26"/>
                </a:solidFill>
                <a:latin typeface="SkazkaForSerge"/>
              </a:rPr>
              <a:t>Завершающий этап:</a:t>
            </a:r>
            <a:endParaRPr lang="ru-RU" dirty="0">
              <a:solidFill>
                <a:srgbClr val="C42A26"/>
              </a:solidFill>
              <a:latin typeface="SkazkaForSerge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SkazkaForSerge"/>
              </a:rPr>
              <a:t>- Совместная с детьми деятельность.</a:t>
            </a:r>
          </a:p>
          <a:p>
            <a:r>
              <a:rPr lang="ru-RU" dirty="0" smtClean="0">
                <a:latin typeface="SkazkaForSerge"/>
              </a:rPr>
              <a:t>- </a:t>
            </a:r>
            <a:r>
              <a:rPr lang="ru-RU" dirty="0">
                <a:latin typeface="SkazkaForSerge"/>
              </a:rPr>
              <a:t>Фиксирование выставки творческих работ «Весенняя полянка</a:t>
            </a:r>
            <a:r>
              <a:rPr lang="ru-RU" dirty="0" smtClean="0">
                <a:latin typeface="SkazkaForSerge"/>
              </a:rPr>
              <a:t>»</a:t>
            </a:r>
            <a:endParaRPr lang="ru-RU" dirty="0">
              <a:latin typeface="SkazkaForSerge"/>
            </a:endParaRPr>
          </a:p>
          <a:p>
            <a:r>
              <a:rPr lang="ru-RU" dirty="0">
                <a:latin typeface="SkazkaForSerge"/>
              </a:rPr>
              <a:t>- Р</a:t>
            </a:r>
            <a:r>
              <a:rPr lang="ru-RU" dirty="0" smtClean="0">
                <a:latin typeface="SkazkaForSerge"/>
              </a:rPr>
              <a:t>азвлечение </a:t>
            </a:r>
            <a:r>
              <a:rPr lang="ru-RU" dirty="0">
                <a:latin typeface="SkazkaForSerge"/>
              </a:rPr>
              <a:t>(дети совместно с родителями) на тему: </a:t>
            </a:r>
            <a:r>
              <a:rPr lang="ru-RU" dirty="0" smtClean="0">
                <a:latin typeface="SkazkaForSerge"/>
              </a:rPr>
              <a:t>«Спасем Весну </a:t>
            </a:r>
            <a:r>
              <a:rPr lang="ru-RU" dirty="0">
                <a:latin typeface="SkazkaForSerge"/>
              </a:rPr>
              <a:t>».</a:t>
            </a:r>
          </a:p>
          <a:p>
            <a:r>
              <a:rPr lang="ru-RU" dirty="0">
                <a:latin typeface="SkazkaForSerge"/>
              </a:rPr>
              <a:t>- Опрос детей по теме проекта с целью выявить знания детей;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507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ru-RU" dirty="0" smtClean="0">
                <a:solidFill>
                  <a:srgbClr val="C42A26"/>
                </a:solidFill>
                <a:latin typeface="SkazkaForSerge"/>
              </a:rPr>
              <a:t>Рефлексия:</a:t>
            </a:r>
            <a:endParaRPr lang="ru-RU" dirty="0">
              <a:solidFill>
                <a:srgbClr val="C42A26"/>
              </a:solidFill>
              <a:latin typeface="SkazkaForSerge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>
                <a:latin typeface="SkazkaForSerge"/>
              </a:rPr>
              <a:t>В рамках проекта, работа получилась познавательной. Проектная деятельность спланирована с учетом интеграции областей, помогая детям освоить и осмыслить новые знания, добытые с помощью родителей и воспитателей. Расширяя кругозор и представления об окружающем </a:t>
            </a:r>
            <a:r>
              <a:rPr lang="ru-RU" dirty="0" smtClean="0">
                <a:latin typeface="SkazkaForSerge"/>
              </a:rPr>
              <a:t>мире, дети </a:t>
            </a:r>
            <a:r>
              <a:rPr lang="ru-RU" dirty="0">
                <a:latin typeface="SkazkaForSerge"/>
              </a:rPr>
              <a:t>овладели конкретными знаниями. Научились делать конкретные простейшие выводы. Поняли, что надо беречь природу, любоваться ею, а не разрушать. Дети стали делиться полученной информацией из различных источников с другими детьми. Родители заинтересовались результатами и продуктами проекта.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7182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ru-RU" dirty="0" smtClean="0">
                <a:solidFill>
                  <a:srgbClr val="C42A26"/>
                </a:solidFill>
                <a:latin typeface="SkazkaForSerge"/>
              </a:rPr>
              <a:t>Информационные ресурсы:</a:t>
            </a:r>
            <a:endParaRPr lang="ru-RU" dirty="0">
              <a:solidFill>
                <a:srgbClr val="C42A26"/>
              </a:solidFill>
              <a:latin typeface="SkazkaForSerge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47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sz="4400" dirty="0">
                <a:latin typeface="SkazkaForSerge"/>
              </a:rPr>
              <a:t>Н. Е. </a:t>
            </a:r>
            <a:r>
              <a:rPr lang="ru-RU" sz="4400" dirty="0" err="1">
                <a:latin typeface="SkazkaForSerge"/>
              </a:rPr>
              <a:t>Веракса</a:t>
            </a:r>
            <a:r>
              <a:rPr lang="ru-RU" sz="4400" dirty="0">
                <a:latin typeface="SkazkaForSerge"/>
              </a:rPr>
              <a:t> «Проектная Деятельность в детском саду», </a:t>
            </a:r>
            <a:endParaRPr lang="ru-RU" sz="4400" dirty="0" smtClean="0">
              <a:latin typeface="SkazkaForSerge"/>
            </a:endParaRPr>
          </a:p>
          <a:p>
            <a:pPr>
              <a:buFont typeface="Wingdings" pitchFamily="2" charset="2"/>
              <a:buChar char="v"/>
            </a:pPr>
            <a:r>
              <a:rPr lang="ru-RU" sz="4400" dirty="0" smtClean="0">
                <a:latin typeface="SkazkaForSerge"/>
              </a:rPr>
              <a:t>Л</a:t>
            </a:r>
            <a:r>
              <a:rPr lang="ru-RU" sz="4400" dirty="0">
                <a:latin typeface="SkazkaForSerge"/>
              </a:rPr>
              <a:t>. В. </a:t>
            </a:r>
            <a:r>
              <a:rPr lang="ru-RU" sz="4400" dirty="0" err="1">
                <a:latin typeface="SkazkaForSerge"/>
              </a:rPr>
              <a:t>Куцакова</a:t>
            </a:r>
            <a:r>
              <a:rPr lang="ru-RU" sz="4400" dirty="0">
                <a:latin typeface="SkazkaForSerge"/>
              </a:rPr>
              <a:t> «Творим и мастерим</a:t>
            </a:r>
            <a:r>
              <a:rPr lang="ru-RU" sz="4400" dirty="0" smtClean="0">
                <a:latin typeface="SkazkaForSerge"/>
              </a:rPr>
              <a:t>»,</a:t>
            </a:r>
          </a:p>
          <a:p>
            <a:pPr>
              <a:buFont typeface="Wingdings" pitchFamily="2" charset="2"/>
              <a:buChar char="v"/>
            </a:pPr>
            <a:r>
              <a:rPr lang="ru-RU" sz="4400" dirty="0" smtClean="0">
                <a:latin typeface="SkazkaForSerge"/>
              </a:rPr>
              <a:t> </a:t>
            </a:r>
            <a:r>
              <a:rPr lang="ru-RU" sz="4400" dirty="0">
                <a:latin typeface="SkazkaForSerge"/>
              </a:rPr>
              <a:t>Г. Н. Давыдова «Подарки к праздникам</a:t>
            </a:r>
            <a:r>
              <a:rPr lang="ru-RU" sz="4400" dirty="0" smtClean="0">
                <a:latin typeface="SkazkaForSerge"/>
              </a:rPr>
              <a:t>»</a:t>
            </a:r>
          </a:p>
          <a:p>
            <a:pPr>
              <a:buFont typeface="Wingdings" pitchFamily="2" charset="2"/>
              <a:buChar char="v"/>
            </a:pPr>
            <a:r>
              <a:rPr lang="ru-RU" sz="4400" dirty="0">
                <a:latin typeface="SkazkaForSerge"/>
              </a:rPr>
              <a:t>1.http://www.child-psy.ru/files/palchikovie-igri.pdf 2. </a:t>
            </a:r>
            <a:r>
              <a:rPr lang="ru-RU" sz="4400" dirty="0" err="1">
                <a:latin typeface="SkazkaForSerge"/>
              </a:rPr>
              <a:t>Крупенчук</a:t>
            </a:r>
            <a:r>
              <a:rPr lang="ru-RU" sz="4400" dirty="0">
                <a:latin typeface="SkazkaForSerge"/>
              </a:rPr>
              <a:t> О. И. «Научите меня говорить правильно».- СПб., 2003. 3. </a:t>
            </a:r>
            <a:r>
              <a:rPr lang="ru-RU" sz="4400" dirty="0" err="1">
                <a:latin typeface="SkazkaForSerge"/>
              </a:rPr>
              <a:t>Нищева</a:t>
            </a:r>
            <a:r>
              <a:rPr lang="ru-RU" sz="4400" dirty="0">
                <a:latin typeface="SkazkaForSerge"/>
              </a:rPr>
              <a:t> Н. В. Система коррекционной работы в логопедической группе для детей с общим недоразвитием речи. - СПб., 2003.</a:t>
            </a:r>
          </a:p>
          <a:p>
            <a:pPr>
              <a:buFont typeface="Wingdings" pitchFamily="2" charset="2"/>
              <a:buChar char="v"/>
            </a:pPr>
            <a:r>
              <a:rPr lang="ru-RU" sz="4400" dirty="0">
                <a:latin typeface="SkazkaForSerge"/>
              </a:rPr>
              <a:t>4. </a:t>
            </a:r>
            <a:r>
              <a:rPr lang="ru-RU" sz="4400" dirty="0" err="1">
                <a:latin typeface="SkazkaForSerge"/>
              </a:rPr>
              <a:t>Рузина</a:t>
            </a:r>
            <a:r>
              <a:rPr lang="ru-RU" sz="4400" dirty="0">
                <a:latin typeface="SkazkaForSerge"/>
              </a:rPr>
              <a:t> М. С., </a:t>
            </a:r>
            <a:r>
              <a:rPr lang="ru-RU" sz="4400" dirty="0" err="1">
                <a:latin typeface="SkazkaForSerge"/>
              </a:rPr>
              <a:t>Афонькин</a:t>
            </a:r>
            <a:r>
              <a:rPr lang="ru-RU" sz="4400" dirty="0">
                <a:latin typeface="SkazkaForSerge"/>
              </a:rPr>
              <a:t> С. Ю. Страна пальчиковых игр. - СПб., 1998.</a:t>
            </a:r>
          </a:p>
          <a:p>
            <a:pPr>
              <a:buFont typeface="Wingdings" pitchFamily="2" charset="2"/>
              <a:buChar char="v"/>
            </a:pPr>
            <a:r>
              <a:rPr lang="ru-RU" sz="4400" dirty="0">
                <a:latin typeface="SkazkaForSerge"/>
              </a:rPr>
              <a:t>5. </a:t>
            </a:r>
            <a:r>
              <a:rPr lang="ru-RU" sz="4400" dirty="0" err="1">
                <a:latin typeface="SkazkaForSerge"/>
              </a:rPr>
              <a:t>Синицина</a:t>
            </a:r>
            <a:r>
              <a:rPr lang="ru-RU" sz="4400" dirty="0">
                <a:latin typeface="SkazkaForSerge"/>
              </a:rPr>
              <a:t> Е. Н. Умные пальчики. - М., 1998.</a:t>
            </a:r>
          </a:p>
          <a:p>
            <a:pPr>
              <a:buFont typeface="Wingdings" pitchFamily="2" charset="2"/>
              <a:buChar char="v"/>
            </a:pPr>
            <a:r>
              <a:rPr lang="ru-RU" sz="4400" dirty="0">
                <a:latin typeface="SkazkaForSerge"/>
              </a:rPr>
              <a:t>6. </a:t>
            </a:r>
            <a:r>
              <a:rPr lang="ru-RU" sz="4400" dirty="0" err="1">
                <a:latin typeface="SkazkaForSerge"/>
              </a:rPr>
              <a:t>Цвынтарный</a:t>
            </a:r>
            <a:r>
              <a:rPr lang="ru-RU" sz="4400" dirty="0">
                <a:latin typeface="SkazkaForSerge"/>
              </a:rPr>
              <a:t> В. В. Играем пальчиками и развиваем речь. – СПб., 1996.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7730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ru-RU" dirty="0" smtClean="0">
                <a:solidFill>
                  <a:srgbClr val="C42A26"/>
                </a:solidFill>
                <a:latin typeface="SkazkaForSerge"/>
              </a:rPr>
              <a:t>Приложение:</a:t>
            </a:r>
            <a:endParaRPr lang="ru-RU" dirty="0">
              <a:solidFill>
                <a:srgbClr val="C42A26"/>
              </a:solidFill>
              <a:latin typeface="SkazkaForSerge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SkazkaForSerge"/>
                <a:hlinkClick r:id="rId2" action="ppaction://hlinkfile"/>
              </a:rPr>
              <a:t>Конспекты НОД по теме «Весна»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SkazkaForSerge"/>
            </a:endParaRP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SkazkaForSerge"/>
                <a:hlinkClick r:id="rId3" action="ppaction://hlinkfile"/>
              </a:rPr>
              <a:t>Стихи, загадки, 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SkazkaForSerge"/>
                <a:hlinkClick r:id="rId3" action="ppaction://hlinkfile"/>
              </a:rPr>
              <a:t>потешки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SkazkaForSerge"/>
                <a:hlinkClick r:id="rId3" action="ppaction://hlinkfile"/>
              </a:rPr>
              <a:t> о весне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SkazkaForSerge"/>
            </a:endParaRP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SkazkaForSerge"/>
                <a:hlinkClick r:id="rId4" action="ppaction://hlinkfile"/>
              </a:rPr>
              <a:t>Картинки о весне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SkazkaForSerge"/>
            </a:endParaRP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SkazkaForSerge"/>
                <a:hlinkClick r:id="rId5" action="ppaction://hlinkfile"/>
              </a:rPr>
              <a:t>Фотографии на тему «Весна»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SkazkaForSerge"/>
            </a:endParaRP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SkazkaForSerge"/>
                <a:hlinkClick r:id="rId6" action="ppaction://hlinkfile"/>
              </a:rPr>
              <a:t>Пальчиковые игры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SkazkaForSerge"/>
            </a:endParaRP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SkazkaForSerge"/>
                <a:hlinkClick r:id="rId7" action="ppaction://hlinkfile"/>
              </a:rPr>
              <a:t>Подвижные игры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SkazkaForSerge"/>
            </a:endParaRP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SkazkaForSerge"/>
                <a:hlinkClick r:id="rId8" action="ppaction://hlinkfile"/>
              </a:rPr>
              <a:t>Консультации для родителей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SkazkaForSerge"/>
            </a:endParaRPr>
          </a:p>
          <a:p>
            <a:endParaRPr lang="ru-RU" dirty="0">
              <a:solidFill>
                <a:schemeClr val="tx2">
                  <a:lumMod val="50000"/>
                </a:schemeClr>
              </a:solidFill>
              <a:latin typeface="SkazkaForSerge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444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endParaRPr lang="ru-RU" dirty="0">
              <a:solidFill>
                <a:srgbClr val="C42A26"/>
              </a:solidFill>
              <a:latin typeface="SkazkaForSerge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800" dirty="0" smtClean="0">
                <a:latin typeface="SkazkaForSerge"/>
              </a:rPr>
              <a:t>Спасибо за внимание</a:t>
            </a:r>
            <a:endParaRPr lang="ru-RU" sz="8800" dirty="0">
              <a:latin typeface="SkazkaForSerge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870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A0000"/>
      </a:hlink>
      <a:folHlink>
        <a:srgbClr val="FAC08F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740</TotalTime>
  <Words>1190</Words>
  <Application>Microsoft Office PowerPoint</Application>
  <PresentationFormat>Экран (4:3)</PresentationFormat>
  <Paragraphs>137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SkazkaForSerge</vt:lpstr>
      <vt:lpstr>Wingdings</vt:lpstr>
      <vt:lpstr>Times New Roman</vt:lpstr>
      <vt:lpstr>Verdana</vt:lpstr>
      <vt:lpstr>Тема Office</vt:lpstr>
      <vt:lpstr>Проект «Весна»</vt:lpstr>
      <vt:lpstr>Слайд 2</vt:lpstr>
      <vt:lpstr>Актуальность:</vt:lpstr>
      <vt:lpstr>Цель проекта:</vt:lpstr>
      <vt:lpstr>Задачи проекта:</vt:lpstr>
      <vt:lpstr>Планируемые результаты:</vt:lpstr>
      <vt:lpstr>Подготовительный этап:</vt:lpstr>
      <vt:lpstr>Основной этап:</vt:lpstr>
      <vt:lpstr>3. Выполнение проекта</vt:lpstr>
      <vt:lpstr>3. Выполнение проекта</vt:lpstr>
      <vt:lpstr>3. Выполнение проекта</vt:lpstr>
      <vt:lpstr>Завершающий этап:</vt:lpstr>
      <vt:lpstr>Рефлексия:</vt:lpstr>
      <vt:lpstr>Информационные ресурсы:</vt:lpstr>
      <vt:lpstr>Приложение:</vt:lpstr>
      <vt:lpstr>Слайд 16</vt:lpstr>
    </vt:vector>
  </TitlesOfParts>
  <Company>МАОУ лицей №21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Сказочные</dc:title>
  <dc:creator>Ранько Елена</dc:creator>
  <cp:lastModifiedBy>User</cp:lastModifiedBy>
  <cp:revision>80</cp:revision>
  <dcterms:created xsi:type="dcterms:W3CDTF">2015-04-19T15:51:03Z</dcterms:created>
  <dcterms:modified xsi:type="dcterms:W3CDTF">2021-01-03T17:40:12Z</dcterms:modified>
</cp:coreProperties>
</file>